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1"/>
  </p:sldMasterIdLst>
  <p:notesMasterIdLst>
    <p:notesMasterId r:id="rId34"/>
  </p:notesMasterIdLst>
  <p:handoutMasterIdLst>
    <p:handoutMasterId r:id="rId35"/>
  </p:handoutMasterIdLst>
  <p:sldIdLst>
    <p:sldId id="648" r:id="rId2"/>
    <p:sldId id="256" r:id="rId3"/>
    <p:sldId id="641" r:id="rId4"/>
    <p:sldId id="456" r:id="rId5"/>
    <p:sldId id="260" r:id="rId6"/>
    <p:sldId id="625" r:id="rId7"/>
    <p:sldId id="622" r:id="rId8"/>
    <p:sldId id="597" r:id="rId9"/>
    <p:sldId id="457" r:id="rId10"/>
    <p:sldId id="649" r:id="rId11"/>
    <p:sldId id="515" r:id="rId12"/>
    <p:sldId id="624" r:id="rId13"/>
    <p:sldId id="605" r:id="rId14"/>
    <p:sldId id="644" r:id="rId15"/>
    <p:sldId id="602" r:id="rId16"/>
    <p:sldId id="574" r:id="rId17"/>
    <p:sldId id="603" r:id="rId18"/>
    <p:sldId id="611" r:id="rId19"/>
    <p:sldId id="652" r:id="rId20"/>
    <p:sldId id="573" r:id="rId21"/>
    <p:sldId id="575" r:id="rId22"/>
    <p:sldId id="634" r:id="rId23"/>
    <p:sldId id="604" r:id="rId24"/>
    <p:sldId id="623" r:id="rId25"/>
    <p:sldId id="613" r:id="rId26"/>
    <p:sldId id="547" r:id="rId27"/>
    <p:sldId id="645" r:id="rId28"/>
    <p:sldId id="590" r:id="rId29"/>
    <p:sldId id="646" r:id="rId30"/>
    <p:sldId id="632" r:id="rId31"/>
    <p:sldId id="642" r:id="rId32"/>
    <p:sldId id="643"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Quinn" initials="MQ" lastIdx="1" clrIdx="0">
    <p:extLst>
      <p:ext uri="{19B8F6BF-5375-455C-9EA6-DF929625EA0E}">
        <p15:presenceInfo xmlns:p15="http://schemas.microsoft.com/office/powerpoint/2012/main" userId="S::molly.quinn@ucdconnect.ie::b9eea13e-6503-44ed-9e09-6368738a70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44" autoAdjust="0"/>
    <p:restoredTop sz="72016" autoAdjust="0"/>
  </p:normalViewPr>
  <p:slideViewPr>
    <p:cSldViewPr>
      <p:cViewPr varScale="1">
        <p:scale>
          <a:sx n="85" d="100"/>
          <a:sy n="85" d="100"/>
        </p:scale>
        <p:origin x="1448"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12" d="100"/>
          <a:sy n="112" d="100"/>
        </p:scale>
        <p:origin x="-413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0T13:48:51.756" idx="1">
    <p:pos x="5392" y="2408"/>
    <p:text>Grey out to discuss.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50A65C-F514-E04B-A00D-00855BCE549C}" type="datetimeFigureOut">
              <a:rPr lang="en-US" smtClean="0"/>
              <a:pPr/>
              <a:t>12/9/21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5980BC-A08B-7042-9E8A-6AD82636A2B9}"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F23A6A-8E54-D245-B89D-80427EA6A61F}" type="datetimeFigureOut">
              <a:rPr lang="en-US" smtClean="0"/>
              <a:pPr/>
              <a:t>12/9/21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ACFB2A-16FC-404C-A508-B634FD64C9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Final Year PhD student</a:t>
            </a:r>
          </a:p>
        </p:txBody>
      </p:sp>
      <p:sp>
        <p:nvSpPr>
          <p:cNvPr id="4" name="Slide Number Placeholder 3"/>
          <p:cNvSpPr>
            <a:spLocks noGrp="1"/>
          </p:cNvSpPr>
          <p:nvPr>
            <p:ph type="sldNum" sz="quarter" idx="5"/>
          </p:nvPr>
        </p:nvSpPr>
        <p:spPr/>
        <p:txBody>
          <a:bodyPr/>
          <a:lstStyle/>
          <a:p>
            <a:fld id="{0AACFB2A-16FC-404C-A508-B634FD64C9A9}" type="slidenum">
              <a:rPr lang="en-US" smtClean="0"/>
              <a:pPr/>
              <a:t>1</a:t>
            </a:fld>
            <a:endParaRPr lang="en-US"/>
          </a:p>
        </p:txBody>
      </p:sp>
    </p:spTree>
    <p:extLst>
      <p:ext uri="{BB962C8B-B14F-4D97-AF65-F5344CB8AC3E}">
        <p14:creationId xmlns:p14="http://schemas.microsoft.com/office/powerpoint/2010/main" val="23446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11</a:t>
            </a:fld>
            <a:endParaRPr lang="en-IE"/>
          </a:p>
        </p:txBody>
      </p:sp>
    </p:spTree>
    <p:extLst>
      <p:ext uri="{BB962C8B-B14F-4D97-AF65-F5344CB8AC3E}">
        <p14:creationId xmlns:p14="http://schemas.microsoft.com/office/powerpoint/2010/main" val="205571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was an average of 10 answer categories for each scenario,</a:t>
            </a:r>
          </a:p>
          <a:p>
            <a:r>
              <a:rPr lang="en-US" dirty="0"/>
              <a:t>The top 3 categories covered an average of 60% of the responses.</a:t>
            </a:r>
          </a:p>
          <a:p>
            <a:endParaRPr lang="en-US" dirty="0"/>
          </a:p>
          <a:p>
            <a:r>
              <a:rPr lang="en-US" dirty="0"/>
              <a:t>But, when asked for the good unexpected, people could give positive events.</a:t>
            </a:r>
          </a:p>
          <a:p>
            <a:r>
              <a:rPr lang="en-US" dirty="0"/>
              <a:t>So, why do people give mostly negative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12</a:t>
            </a:fld>
            <a:endParaRPr lang="en-IE"/>
          </a:p>
        </p:txBody>
      </p:sp>
    </p:spTree>
    <p:extLst>
      <p:ext uri="{BB962C8B-B14F-4D97-AF65-F5344CB8AC3E}">
        <p14:creationId xmlns:p14="http://schemas.microsoft.com/office/powerpoint/2010/main" val="140415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 bias toward negativity?</a:t>
            </a:r>
          </a:p>
          <a:p>
            <a:r>
              <a:rPr lang="en-US" dirty="0"/>
              <a:t>Is it the lesser-seen bias toward positivity (things will work out ok)?</a:t>
            </a:r>
          </a:p>
          <a:p>
            <a:r>
              <a:rPr lang="en-US" dirty="0"/>
              <a:t>Or is it that when asked for an unexpected event, people flip the valence?</a:t>
            </a:r>
          </a:p>
          <a:p>
            <a:pPr marL="171450" indent="-171450">
              <a:buFontTx/>
              <a:buChar char="-"/>
            </a:pPr>
            <a:r>
              <a:rPr lang="en-US" dirty="0"/>
              <a:t>When things are going well, it’s unexpected that they’ll end up poorly.</a:t>
            </a:r>
          </a:p>
          <a:p>
            <a:pPr marL="171450" indent="-171450">
              <a:buFontTx/>
              <a:buChar char="-"/>
            </a:pPr>
            <a:r>
              <a:rPr lang="en-US" dirty="0"/>
              <a:t>When things are going poorly, it’s unexpected that they’ll end up well.</a:t>
            </a:r>
          </a:p>
        </p:txBody>
      </p:sp>
      <p:sp>
        <p:nvSpPr>
          <p:cNvPr id="4" name="Slide Number Placeholder 3"/>
          <p:cNvSpPr>
            <a:spLocks noGrp="1"/>
          </p:cNvSpPr>
          <p:nvPr>
            <p:ph type="sldNum" sz="quarter" idx="5"/>
          </p:nvPr>
        </p:nvSpPr>
        <p:spPr/>
        <p:txBody>
          <a:bodyPr/>
          <a:lstStyle/>
          <a:p>
            <a:fld id="{0AACFB2A-16FC-404C-A508-B634FD64C9A9}" type="slidenum">
              <a:rPr lang="en-US" smtClean="0"/>
              <a:pPr/>
              <a:t>15</a:t>
            </a:fld>
            <a:endParaRPr lang="en-US"/>
          </a:p>
        </p:txBody>
      </p:sp>
    </p:spTree>
    <p:extLst>
      <p:ext uri="{BB962C8B-B14F-4D97-AF65-F5344CB8AC3E}">
        <p14:creationId xmlns:p14="http://schemas.microsoft.com/office/powerpoint/2010/main" val="3206810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Losses Loom Larger</a:t>
            </a:r>
          </a:p>
          <a:p>
            <a:pPr marL="0" indent="0">
              <a:buNone/>
            </a:pPr>
            <a:r>
              <a:rPr lang="en-US" dirty="0"/>
              <a:t>It might make sense then, that we see more negative responses,</a:t>
            </a:r>
          </a:p>
          <a:p>
            <a:pPr marL="0" indent="0">
              <a:buNone/>
            </a:pPr>
            <a:r>
              <a:rPr lang="en-US" dirty="0"/>
              <a:t>Because we have more activation for negative events in general.</a:t>
            </a:r>
          </a:p>
          <a:p>
            <a:pPr marL="0" indent="0">
              <a:buNone/>
            </a:pPr>
            <a:endParaRPr lang="en-US" dirty="0"/>
          </a:p>
          <a:p>
            <a:pPr marL="0" indent="0">
              <a:buNone/>
            </a:pPr>
            <a:r>
              <a:rPr lang="en-US" sz="1200" dirty="0">
                <a:solidFill>
                  <a:schemeClr val="bg2">
                    <a:lumMod val="75000"/>
                  </a:schemeClr>
                </a:solidFill>
              </a:rPr>
              <a:t>“Specifically, diverse literatures in psychology provide evidence that, other things being equal, negative events appear to elicit more physiological, affective, cognitive, and behavioral activity and prompt more cognitive analysis than neutral or positive events.”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16</a:t>
            </a:fld>
            <a:endParaRPr lang="en-IE"/>
          </a:p>
        </p:txBody>
      </p:sp>
    </p:spTree>
    <p:extLst>
      <p:ext uri="{BB962C8B-B14F-4D97-AF65-F5344CB8AC3E}">
        <p14:creationId xmlns:p14="http://schemas.microsoft.com/office/powerpoint/2010/main" val="122154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that, psychologically, positive valence is an important aspect of events in our lives.</a:t>
            </a:r>
          </a:p>
        </p:txBody>
      </p:sp>
      <p:sp>
        <p:nvSpPr>
          <p:cNvPr id="4" name="Slide Number Placeholder 3"/>
          <p:cNvSpPr>
            <a:spLocks noGrp="1"/>
          </p:cNvSpPr>
          <p:nvPr>
            <p:ph type="sldNum" sz="quarter" idx="5"/>
          </p:nvPr>
        </p:nvSpPr>
        <p:spPr/>
        <p:txBody>
          <a:bodyPr/>
          <a:lstStyle/>
          <a:p>
            <a:fld id="{0AACFB2A-16FC-404C-A508-B634FD64C9A9}" type="slidenum">
              <a:rPr lang="en-US" smtClean="0"/>
              <a:pPr/>
              <a:t>17</a:t>
            </a:fld>
            <a:endParaRPr lang="en-US"/>
          </a:p>
        </p:txBody>
      </p:sp>
    </p:spTree>
    <p:extLst>
      <p:ext uri="{BB962C8B-B14F-4D97-AF65-F5344CB8AC3E}">
        <p14:creationId xmlns:p14="http://schemas.microsoft.com/office/powerpoint/2010/main" val="227727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BOB PLOTS</a:t>
            </a:r>
          </a:p>
        </p:txBody>
      </p:sp>
      <p:sp>
        <p:nvSpPr>
          <p:cNvPr id="4" name="Slide Number Placeholder 3"/>
          <p:cNvSpPr>
            <a:spLocks noGrp="1"/>
          </p:cNvSpPr>
          <p:nvPr>
            <p:ph type="sldNum" sz="quarter" idx="5"/>
          </p:nvPr>
        </p:nvSpPr>
        <p:spPr/>
        <p:txBody>
          <a:bodyPr/>
          <a:lstStyle/>
          <a:p>
            <a:fld id="{F79C7C88-2039-4E82-91A6-8B23B2304161}" type="slidenum">
              <a:rPr lang="en-IE" smtClean="0"/>
              <a:t>18</a:t>
            </a:fld>
            <a:endParaRPr lang="en-IE"/>
          </a:p>
        </p:txBody>
      </p:sp>
    </p:spTree>
    <p:extLst>
      <p:ext uri="{BB962C8B-B14F-4D97-AF65-F5344CB8AC3E}">
        <p14:creationId xmlns:p14="http://schemas.microsoft.com/office/powerpoint/2010/main" val="120728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 in top 3</a:t>
            </a:r>
          </a:p>
          <a:p>
            <a:endParaRPr lang="en-US" dirty="0"/>
          </a:p>
          <a:p>
            <a:r>
              <a:rPr lang="en-US" dirty="0"/>
              <a:t>And when asked for bad events, they were able to provide bad events…</a:t>
            </a:r>
          </a:p>
        </p:txBody>
      </p:sp>
      <p:sp>
        <p:nvSpPr>
          <p:cNvPr id="4" name="Slide Number Placeholder 3"/>
          <p:cNvSpPr>
            <a:spLocks noGrp="1"/>
          </p:cNvSpPr>
          <p:nvPr>
            <p:ph type="sldNum" sz="quarter" idx="5"/>
          </p:nvPr>
        </p:nvSpPr>
        <p:spPr/>
        <p:txBody>
          <a:bodyPr/>
          <a:lstStyle/>
          <a:p>
            <a:fld id="{F79C7C88-2039-4E82-91A6-8B23B2304161}" type="slidenum">
              <a:rPr lang="en-IE" smtClean="0"/>
              <a:t>20</a:t>
            </a:fld>
            <a:endParaRPr lang="en-IE"/>
          </a:p>
        </p:txBody>
      </p:sp>
    </p:spTree>
    <p:extLst>
      <p:ext uri="{BB962C8B-B14F-4D97-AF65-F5344CB8AC3E}">
        <p14:creationId xmlns:p14="http://schemas.microsoft.com/office/powerpoint/2010/main" val="591158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21</a:t>
            </a:fld>
            <a:endParaRPr lang="en-US"/>
          </a:p>
        </p:txBody>
      </p:sp>
    </p:spTree>
    <p:extLst>
      <p:ext uri="{BB962C8B-B14F-4D97-AF65-F5344CB8AC3E}">
        <p14:creationId xmlns:p14="http://schemas.microsoft.com/office/powerpoint/2010/main" val="216100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reason we see negativity is valence of material is not carefully controlled for….</a:t>
            </a:r>
          </a:p>
        </p:txBody>
      </p:sp>
      <p:sp>
        <p:nvSpPr>
          <p:cNvPr id="4" name="Slide Number Placeholder 3"/>
          <p:cNvSpPr>
            <a:spLocks noGrp="1"/>
          </p:cNvSpPr>
          <p:nvPr>
            <p:ph type="sldNum" sz="quarter" idx="5"/>
          </p:nvPr>
        </p:nvSpPr>
        <p:spPr/>
        <p:txBody>
          <a:bodyPr/>
          <a:lstStyle/>
          <a:p>
            <a:fld id="{0AACFB2A-16FC-404C-A508-B634FD64C9A9}" type="slidenum">
              <a:rPr lang="en-US" smtClean="0"/>
              <a:pPr/>
              <a:t>22</a:t>
            </a:fld>
            <a:endParaRPr lang="en-US"/>
          </a:p>
        </p:txBody>
      </p:sp>
    </p:spTree>
    <p:extLst>
      <p:ext uri="{BB962C8B-B14F-4D97-AF65-F5344CB8AC3E}">
        <p14:creationId xmlns:p14="http://schemas.microsoft.com/office/powerpoint/2010/main" val="198176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Version result is exact replica of Experiment 1 un-</a:t>
            </a:r>
            <a:r>
              <a:rPr lang="en-US" dirty="0" err="1"/>
              <a:t>valenced</a:t>
            </a:r>
            <a:r>
              <a:rPr lang="en-US" dirty="0"/>
              <a:t> condition.</a:t>
            </a:r>
          </a:p>
        </p:txBody>
      </p:sp>
      <p:sp>
        <p:nvSpPr>
          <p:cNvPr id="4" name="Slide Number Placeholder 3"/>
          <p:cNvSpPr>
            <a:spLocks noGrp="1"/>
          </p:cNvSpPr>
          <p:nvPr>
            <p:ph type="sldNum" sz="quarter" idx="5"/>
          </p:nvPr>
        </p:nvSpPr>
        <p:spPr/>
        <p:txBody>
          <a:bodyPr/>
          <a:lstStyle/>
          <a:p>
            <a:fld id="{F79C7C88-2039-4E82-91A6-8B23B2304161}" type="slidenum">
              <a:rPr lang="en-IE" smtClean="0"/>
              <a:t>26</a:t>
            </a:fld>
            <a:endParaRPr lang="en-IE"/>
          </a:p>
        </p:txBody>
      </p:sp>
    </p:spTree>
    <p:extLst>
      <p:ext uri="{BB962C8B-B14F-4D97-AF65-F5344CB8AC3E}">
        <p14:creationId xmlns:p14="http://schemas.microsoft.com/office/powerpoint/2010/main" val="118829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how features of current events affect our predictions of future events</a:t>
            </a:r>
          </a:p>
          <a:p>
            <a:r>
              <a:rPr lang="en-US" dirty="0"/>
              <a:t>Winner of </a:t>
            </a:r>
            <a:r>
              <a:rPr lang="en-US" dirty="0" err="1"/>
              <a:t>ESCoP</a:t>
            </a:r>
            <a:r>
              <a:rPr lang="en-US" dirty="0"/>
              <a:t> early career publication award</a:t>
            </a:r>
          </a:p>
          <a:p>
            <a:endParaRPr lang="en-US" dirty="0"/>
          </a:p>
          <a:p>
            <a:r>
              <a:rPr lang="en-US" dirty="0"/>
              <a:t>There is actually quite a lot of data and measures in these studies,</a:t>
            </a:r>
          </a:p>
          <a:p>
            <a:r>
              <a:rPr lang="en-US" dirty="0"/>
              <a:t>In the interest of time, I will be talking only about valence and two of three studies</a:t>
            </a:r>
          </a:p>
          <a:p>
            <a:endParaRPr lang="en-US" dirty="0"/>
          </a:p>
        </p:txBody>
      </p:sp>
      <p:sp>
        <p:nvSpPr>
          <p:cNvPr id="4" name="Slide Number Placeholder 3"/>
          <p:cNvSpPr>
            <a:spLocks noGrp="1"/>
          </p:cNvSpPr>
          <p:nvPr>
            <p:ph type="sldNum" sz="quarter" idx="5"/>
          </p:nvPr>
        </p:nvSpPr>
        <p:spPr/>
        <p:txBody>
          <a:bodyPr/>
          <a:lstStyle/>
          <a:p>
            <a:fld id="{0AACFB2A-16FC-404C-A508-B634FD64C9A9}" type="slidenum">
              <a:rPr lang="en-US" smtClean="0"/>
              <a:pPr/>
              <a:t>2</a:t>
            </a:fld>
            <a:endParaRPr lang="en-US"/>
          </a:p>
        </p:txBody>
      </p:sp>
    </p:spTree>
    <p:extLst>
      <p:ext uri="{BB962C8B-B14F-4D97-AF65-F5344CB8AC3E}">
        <p14:creationId xmlns:p14="http://schemas.microsoft.com/office/powerpoint/2010/main" val="2109347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we interested in this?</a:t>
            </a:r>
          </a:p>
          <a:p>
            <a:endParaRPr lang="en-US" dirty="0"/>
          </a:p>
        </p:txBody>
      </p:sp>
      <p:sp>
        <p:nvSpPr>
          <p:cNvPr id="4" name="Slide Number Placeholder 3"/>
          <p:cNvSpPr>
            <a:spLocks noGrp="1"/>
          </p:cNvSpPr>
          <p:nvPr>
            <p:ph type="sldNum" sz="quarter" idx="5"/>
          </p:nvPr>
        </p:nvSpPr>
        <p:spPr/>
        <p:txBody>
          <a:bodyPr/>
          <a:lstStyle/>
          <a:p>
            <a:fld id="{F79C7C88-2039-4E82-91A6-8B23B2304161}" type="slidenum">
              <a:rPr lang="en-IE" smtClean="0"/>
              <a:t>28</a:t>
            </a:fld>
            <a:endParaRPr lang="en-IE"/>
          </a:p>
        </p:txBody>
      </p:sp>
    </p:spTree>
    <p:extLst>
      <p:ext uri="{BB962C8B-B14F-4D97-AF65-F5344CB8AC3E}">
        <p14:creationId xmlns:p14="http://schemas.microsoft.com/office/powerpoint/2010/main" val="164031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released the data – human labelled on things like sentiment</a:t>
            </a:r>
          </a:p>
          <a:p>
            <a:r>
              <a:rPr lang="en-US" dirty="0"/>
              <a:t>and code for all three studies in the paper,</a:t>
            </a:r>
          </a:p>
          <a:p>
            <a:r>
              <a:rPr lang="en-US" dirty="0"/>
              <a:t>With data in brief</a:t>
            </a:r>
          </a:p>
          <a:p>
            <a:endParaRPr lang="en-US" dirty="0"/>
          </a:p>
          <a:p>
            <a:r>
              <a:rPr lang="en-US" dirty="0"/>
              <a:t>My goal is to interest you to click on those links</a:t>
            </a:r>
          </a:p>
        </p:txBody>
      </p:sp>
      <p:sp>
        <p:nvSpPr>
          <p:cNvPr id="4" name="Slide Number Placeholder 3"/>
          <p:cNvSpPr>
            <a:spLocks noGrp="1"/>
          </p:cNvSpPr>
          <p:nvPr>
            <p:ph type="sldNum" sz="quarter" idx="5"/>
          </p:nvPr>
        </p:nvSpPr>
        <p:spPr/>
        <p:txBody>
          <a:bodyPr/>
          <a:lstStyle/>
          <a:p>
            <a:fld id="{0AACFB2A-16FC-404C-A508-B634FD64C9A9}" type="slidenum">
              <a:rPr lang="en-US" smtClean="0"/>
              <a:pPr/>
              <a:t>3</a:t>
            </a:fld>
            <a:endParaRPr lang="en-US"/>
          </a:p>
        </p:txBody>
      </p:sp>
    </p:spTree>
    <p:extLst>
      <p:ext uri="{BB962C8B-B14F-4D97-AF65-F5344CB8AC3E}">
        <p14:creationId xmlns:p14="http://schemas.microsoft.com/office/powerpoint/2010/main" val="125523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explain the task of predicting unexpected events</a:t>
            </a:r>
          </a:p>
          <a:p>
            <a:r>
              <a:rPr lang="en-US" dirty="0"/>
              <a:t>Then, I’ll explain why valence is important to the unexpected</a:t>
            </a:r>
          </a:p>
          <a:p>
            <a:r>
              <a:rPr lang="en-US" dirty="0"/>
              <a:t>End on some conclusions and current work</a:t>
            </a:r>
          </a:p>
        </p:txBody>
      </p:sp>
      <p:sp>
        <p:nvSpPr>
          <p:cNvPr id="4" name="Slide Number Placeholder 3"/>
          <p:cNvSpPr>
            <a:spLocks noGrp="1"/>
          </p:cNvSpPr>
          <p:nvPr>
            <p:ph type="sldNum" sz="quarter" idx="5"/>
          </p:nvPr>
        </p:nvSpPr>
        <p:spPr/>
        <p:txBody>
          <a:bodyPr/>
          <a:lstStyle/>
          <a:p>
            <a:fld id="{0AACFB2A-16FC-404C-A508-B634FD64C9A9}" type="slidenum">
              <a:rPr lang="en-US" smtClean="0"/>
              <a:pPr/>
              <a:t>4</a:t>
            </a:fld>
            <a:endParaRPr lang="en-US"/>
          </a:p>
        </p:txBody>
      </p:sp>
    </p:spTree>
    <p:extLst>
      <p:ext uri="{BB962C8B-B14F-4D97-AF65-F5344CB8AC3E}">
        <p14:creationId xmlns:p14="http://schemas.microsoft.com/office/powerpoint/2010/main" val="185020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things we think of happening are negative, but can be positive</a:t>
            </a:r>
          </a:p>
        </p:txBody>
      </p:sp>
      <p:sp>
        <p:nvSpPr>
          <p:cNvPr id="4" name="Slide Number Placeholder 3"/>
          <p:cNvSpPr>
            <a:spLocks noGrp="1"/>
          </p:cNvSpPr>
          <p:nvPr>
            <p:ph type="sldNum" sz="quarter" idx="5"/>
          </p:nvPr>
        </p:nvSpPr>
        <p:spPr/>
        <p:txBody>
          <a:bodyPr/>
          <a:lstStyle/>
          <a:p>
            <a:fld id="{0AACFB2A-16FC-404C-A508-B634FD64C9A9}" type="slidenum">
              <a:rPr lang="en-US" smtClean="0"/>
              <a:pPr/>
              <a:t>6</a:t>
            </a:fld>
            <a:endParaRPr lang="en-US"/>
          </a:p>
        </p:txBody>
      </p:sp>
    </p:spTree>
    <p:extLst>
      <p:ext uri="{BB962C8B-B14F-4D97-AF65-F5344CB8AC3E}">
        <p14:creationId xmlns:p14="http://schemas.microsoft.com/office/powerpoint/2010/main" val="138834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unexpected?</a:t>
            </a:r>
          </a:p>
          <a:p>
            <a:r>
              <a:rPr lang="en-US" dirty="0"/>
              <a:t>What do Ss interpret “unexpected” as….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My group working on explainable AI</a:t>
            </a:r>
          </a:p>
          <a:p>
            <a:r>
              <a:rPr lang="en-US" dirty="0"/>
              <a:t>It is important to see what people think of as unexpected and needing to be explained,</a:t>
            </a:r>
          </a:p>
          <a:p>
            <a:r>
              <a:rPr lang="en-US" dirty="0"/>
              <a:t>But also what people predict as unexpected may not be what is actually unexpected in the end</a:t>
            </a:r>
          </a:p>
          <a:p>
            <a:r>
              <a:rPr lang="en-US" dirty="0"/>
              <a:t>  so potentially undo biases</a:t>
            </a:r>
          </a:p>
          <a:p>
            <a:endParaRPr lang="en-US" dirty="0"/>
          </a:p>
          <a:p>
            <a:r>
              <a:rPr lang="en-US" dirty="0"/>
              <a:t>The studies all used similar tasks to get at these questions</a:t>
            </a:r>
          </a:p>
          <a:p>
            <a:r>
              <a:rPr lang="en-US" dirty="0"/>
              <a:t>Show example, then talk about the studies</a:t>
            </a:r>
          </a:p>
        </p:txBody>
      </p:sp>
      <p:sp>
        <p:nvSpPr>
          <p:cNvPr id="4" name="Slide Number Placeholder 3"/>
          <p:cNvSpPr>
            <a:spLocks noGrp="1"/>
          </p:cNvSpPr>
          <p:nvPr>
            <p:ph type="sldNum" sz="quarter" idx="5"/>
          </p:nvPr>
        </p:nvSpPr>
        <p:spPr/>
        <p:txBody>
          <a:bodyPr/>
          <a:lstStyle/>
          <a:p>
            <a:fld id="{0AACFB2A-16FC-404C-A508-B634FD64C9A9}" type="slidenum">
              <a:rPr lang="en-US" smtClean="0"/>
              <a:pPr/>
              <a:t>7</a:t>
            </a:fld>
            <a:endParaRPr lang="en-US"/>
          </a:p>
        </p:txBody>
      </p:sp>
    </p:spTree>
    <p:extLst>
      <p:ext uri="{BB962C8B-B14F-4D97-AF65-F5344CB8AC3E}">
        <p14:creationId xmlns:p14="http://schemas.microsoft.com/office/powerpoint/2010/main" val="3690009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ask you to think of an unexpected event that could occur next, you may think of an unexpected good event or an unexpected bad event.</a:t>
            </a:r>
          </a:p>
          <a:p>
            <a:endParaRPr lang="en-US" dirty="0"/>
          </a:p>
          <a:p>
            <a:r>
              <a:rPr lang="en-US" dirty="0"/>
              <a:t>Pos and neg appear important in our data, but </a:t>
            </a:r>
            <a:r>
              <a:rPr lang="en-US" dirty="0" err="1"/>
              <a:t>Leake</a:t>
            </a:r>
            <a:r>
              <a:rPr lang="en-US" dirty="0"/>
              <a:t> and </a:t>
            </a:r>
            <a:r>
              <a:rPr lang="en-US" dirty="0" err="1"/>
              <a:t>Schank</a:t>
            </a:r>
            <a:r>
              <a:rPr lang="en-US" dirty="0"/>
              <a:t> do not account for that.</a:t>
            </a:r>
          </a:p>
        </p:txBody>
      </p:sp>
      <p:sp>
        <p:nvSpPr>
          <p:cNvPr id="4" name="Slide Number Placeholder 3"/>
          <p:cNvSpPr>
            <a:spLocks noGrp="1"/>
          </p:cNvSpPr>
          <p:nvPr>
            <p:ph type="sldNum" sz="quarter" idx="5"/>
          </p:nvPr>
        </p:nvSpPr>
        <p:spPr/>
        <p:txBody>
          <a:bodyPr/>
          <a:lstStyle/>
          <a:p>
            <a:fld id="{0AACFB2A-16FC-404C-A508-B634FD64C9A9}" type="slidenum">
              <a:rPr lang="en-US" smtClean="0"/>
              <a:pPr/>
              <a:t>8</a:t>
            </a:fld>
            <a:endParaRPr lang="en-US"/>
          </a:p>
        </p:txBody>
      </p:sp>
    </p:spTree>
    <p:extLst>
      <p:ext uri="{BB962C8B-B14F-4D97-AF65-F5344CB8AC3E}">
        <p14:creationId xmlns:p14="http://schemas.microsoft.com/office/powerpoint/2010/main" val="161128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LOUISE PLOTS</a:t>
            </a:r>
          </a:p>
        </p:txBody>
      </p:sp>
      <p:sp>
        <p:nvSpPr>
          <p:cNvPr id="4" name="Slide Number Placeholder 3"/>
          <p:cNvSpPr>
            <a:spLocks noGrp="1"/>
          </p:cNvSpPr>
          <p:nvPr>
            <p:ph type="sldNum" sz="quarter" idx="5"/>
          </p:nvPr>
        </p:nvSpPr>
        <p:spPr/>
        <p:txBody>
          <a:bodyPr/>
          <a:lstStyle/>
          <a:p>
            <a:fld id="{F79C7C88-2039-4E82-91A6-8B23B2304161}" type="slidenum">
              <a:rPr lang="en-IE" smtClean="0"/>
              <a:t>9</a:t>
            </a:fld>
            <a:endParaRPr lang="en-IE"/>
          </a:p>
        </p:txBody>
      </p:sp>
    </p:spTree>
    <p:extLst>
      <p:ext uri="{BB962C8B-B14F-4D97-AF65-F5344CB8AC3E}">
        <p14:creationId xmlns:p14="http://schemas.microsoft.com/office/powerpoint/2010/main" val="162898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mostly report bad things.</a:t>
            </a:r>
          </a:p>
          <a:p>
            <a:r>
              <a:rPr lang="en-US" dirty="0"/>
              <a:t>But can give good things</a:t>
            </a:r>
          </a:p>
          <a:p>
            <a:r>
              <a:rPr lang="en-US" dirty="0"/>
              <a:t>Can give bad things</a:t>
            </a:r>
          </a:p>
          <a:p>
            <a:r>
              <a:rPr lang="en-US" dirty="0"/>
              <a:t>But for the most part, give negative, when not instructed otherwise.</a:t>
            </a:r>
          </a:p>
        </p:txBody>
      </p:sp>
      <p:sp>
        <p:nvSpPr>
          <p:cNvPr id="4" name="Slide Number Placeholder 3"/>
          <p:cNvSpPr>
            <a:spLocks noGrp="1"/>
          </p:cNvSpPr>
          <p:nvPr>
            <p:ph type="sldNum" sz="quarter" idx="5"/>
          </p:nvPr>
        </p:nvSpPr>
        <p:spPr/>
        <p:txBody>
          <a:bodyPr/>
          <a:lstStyle/>
          <a:p>
            <a:fld id="{0AACFB2A-16FC-404C-A508-B634FD64C9A9}" type="slidenum">
              <a:rPr lang="en-US" smtClean="0"/>
              <a:pPr/>
              <a:t>10</a:t>
            </a:fld>
            <a:endParaRPr lang="en-US"/>
          </a:p>
        </p:txBody>
      </p:sp>
    </p:spTree>
    <p:extLst>
      <p:ext uri="{BB962C8B-B14F-4D97-AF65-F5344CB8AC3E}">
        <p14:creationId xmlns:p14="http://schemas.microsoft.com/office/powerpoint/2010/main" val="258532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93617130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45243533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92381555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2"/>
          <p:cNvSpPr>
            <a:spLocks noGrp="1"/>
          </p:cNvSpPr>
          <p:nvPr>
            <p:ph idx="1"/>
          </p:nvPr>
        </p:nvSpPr>
        <p:spPr>
          <a:xfrm>
            <a:off x="355599" y="2032000"/>
            <a:ext cx="8500533" cy="4094164"/>
          </a:xfrm>
        </p:spPr>
        <p:txBody>
          <a:bodyPr numCol="1" spcCol="360000">
            <a:normAutofit/>
          </a:bodyPr>
          <a:lstStyle>
            <a:lvl1pPr marL="0" indent="0">
              <a:buNone/>
              <a:defRPr sz="1800">
                <a:solidFill>
                  <a:schemeClr val="tx1">
                    <a:lumMod val="65000"/>
                    <a:lumOff val="35000"/>
                  </a:schemeClr>
                </a:solidFill>
                <a:latin typeface="Ubuntu Light"/>
                <a:cs typeface="Ubuntu Light"/>
              </a:defRPr>
            </a:lvl1pPr>
          </a:lstStyle>
          <a:p>
            <a:pPr lvl="0"/>
            <a:r>
              <a:rPr lang="en-US"/>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136362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7544" y="2519392"/>
            <a:ext cx="8117656" cy="482813"/>
          </a:xfrm>
        </p:spPr>
        <p:txBody>
          <a:bodyPr anchor="t" anchorCtr="0">
            <a:noAutofit/>
          </a:bodyPr>
          <a:lstStyle>
            <a:lvl1pPr>
              <a:defRPr sz="3600">
                <a:solidFill>
                  <a:schemeClr val="bg1"/>
                </a:solidFill>
              </a:defRPr>
            </a:lvl1pPr>
          </a:lstStyle>
          <a:p>
            <a:r>
              <a:rPr lang="ga-IE" dirty="0"/>
              <a:t>Click to edit master title style</a:t>
            </a:r>
            <a:endParaRPr lang="en-US" dirty="0"/>
          </a:p>
        </p:txBody>
      </p:sp>
      <p:sp>
        <p:nvSpPr>
          <p:cNvPr id="3" name="Subtitle 2"/>
          <p:cNvSpPr>
            <a:spLocks noGrp="1"/>
          </p:cNvSpPr>
          <p:nvPr>
            <p:ph type="subTitle" idx="1"/>
          </p:nvPr>
        </p:nvSpPr>
        <p:spPr>
          <a:xfrm>
            <a:off x="467544" y="3331613"/>
            <a:ext cx="8117656" cy="1028720"/>
          </a:xfrm>
        </p:spPr>
        <p:txBody>
          <a:bodyPr>
            <a:normAutofit/>
          </a:bodyPr>
          <a:lstStyle>
            <a:lvl1pPr marL="0" indent="0" algn="l">
              <a:buNone/>
              <a:defRPr sz="2400">
                <a:solidFill>
                  <a:srgbClr val="B0D7E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468313" y="4508500"/>
            <a:ext cx="8064500" cy="360363"/>
          </a:xfrm>
        </p:spPr>
        <p:txBody>
          <a:bodyPr/>
          <a:lstStyle>
            <a:lvl1pPr marL="0" indent="0">
              <a:buNone/>
              <a:defRPr sz="1800">
                <a:solidFill>
                  <a:schemeClr val="accent3"/>
                </a:solidFill>
              </a:defRPr>
            </a:lvl1pPr>
          </a:lstStyle>
          <a:p>
            <a:pPr lvl="0"/>
            <a:r>
              <a:rPr lang="en-GB" dirty="0"/>
              <a:t>Authors</a:t>
            </a:r>
          </a:p>
        </p:txBody>
      </p:sp>
    </p:spTree>
    <p:extLst>
      <p:ext uri="{BB962C8B-B14F-4D97-AF65-F5344CB8AC3E}">
        <p14:creationId xmlns:p14="http://schemas.microsoft.com/office/powerpoint/2010/main" val="353301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79629447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1920937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41186651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65867864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69376886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63CEF-D6E1-4524-AC61-BF3AF22F45D7}" type="datetimeFigureOut">
              <a:rPr lang="en-IE" smtClean="0"/>
              <a:t>09/12/2021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6D7AA54E-D7EA-43EE-B044-DE57DECF79F2}" type="slidenum">
              <a:rPr lang="en-IE" smtClean="0"/>
              <a:t>‹#›</a:t>
            </a:fld>
            <a:endParaRPr lang="en-IE"/>
          </a:p>
        </p:txBody>
      </p:sp>
    </p:spTree>
    <p:extLst>
      <p:ext uri="{BB962C8B-B14F-4D97-AF65-F5344CB8AC3E}">
        <p14:creationId xmlns:p14="http://schemas.microsoft.com/office/powerpoint/2010/main" val="245765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5823859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911E731-4C88-402A-AEAA-70FFEE337F32}" type="datetimeFigureOut">
              <a:rPr lang="en-GB" smtClean="0"/>
              <a:pPr/>
              <a:t>09/12/2021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379261826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1E731-4C88-402A-AEAA-70FFEE337F32}" type="datetimeFigureOut">
              <a:rPr lang="en-GB" smtClean="0"/>
              <a:pPr/>
              <a:t>09/12/2021</a:t>
            </a:fld>
            <a:endParaRPr lang="en-GB"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106837057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0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doi.org/10.1016/j.cognition.2020.10452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dx.doi.org/10.17632/kkt999sn7b.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37/1089-2680.5.4.32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F3161A-D610-E045-AC5D-9A0E6E62A7EE}"/>
              </a:ext>
            </a:extLst>
          </p:cNvPr>
          <p:cNvSpPr>
            <a:spLocks noGrp="1"/>
          </p:cNvSpPr>
          <p:nvPr>
            <p:ph type="ctrTitle"/>
          </p:nvPr>
        </p:nvSpPr>
        <p:spPr/>
        <p:txBody>
          <a:bodyPr>
            <a:normAutofit fontScale="90000"/>
          </a:bodyPr>
          <a:lstStyle/>
          <a:p>
            <a:r>
              <a:rPr lang="en-US" dirty="0"/>
              <a:t>Factors Affecting Valence of Unexpected Events</a:t>
            </a:r>
          </a:p>
        </p:txBody>
      </p:sp>
      <p:sp>
        <p:nvSpPr>
          <p:cNvPr id="7" name="Subtitle 6">
            <a:extLst>
              <a:ext uri="{FF2B5EF4-FFF2-40B4-BE49-F238E27FC236}">
                <a16:creationId xmlns:a16="http://schemas.microsoft.com/office/drawing/2014/main" id="{BE50ACBA-C627-B542-BEB5-BD50559AE17F}"/>
              </a:ext>
            </a:extLst>
          </p:cNvPr>
          <p:cNvSpPr>
            <a:spLocks noGrp="1"/>
          </p:cNvSpPr>
          <p:nvPr>
            <p:ph type="subTitle" idx="1"/>
          </p:nvPr>
        </p:nvSpPr>
        <p:spPr/>
        <p:txBody>
          <a:bodyPr/>
          <a:lstStyle/>
          <a:p>
            <a:r>
              <a:rPr lang="en-US" dirty="0"/>
              <a:t>Molly Quinn</a:t>
            </a:r>
          </a:p>
          <a:p>
            <a:r>
              <a:rPr lang="en-US" dirty="0"/>
              <a:t>Mark Keane</a:t>
            </a:r>
          </a:p>
          <a:p>
            <a:r>
              <a:rPr lang="en-US" dirty="0"/>
              <a:t>University College Dublin</a:t>
            </a:r>
          </a:p>
        </p:txBody>
      </p:sp>
      <p:sp>
        <p:nvSpPr>
          <p:cNvPr id="4" name="Footer Placeholder 3">
            <a:extLst>
              <a:ext uri="{FF2B5EF4-FFF2-40B4-BE49-F238E27FC236}">
                <a16:creationId xmlns:a16="http://schemas.microsoft.com/office/drawing/2014/main" id="{1E05D3EC-A312-E44F-A288-0427863F16F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7EE5348-52F6-964C-A383-4AD00CBE0A13}"/>
              </a:ext>
            </a:extLst>
          </p:cNvPr>
          <p:cNvSpPr>
            <a:spLocks noGrp="1"/>
          </p:cNvSpPr>
          <p:nvPr>
            <p:ph type="sldNum" sz="quarter" idx="12"/>
          </p:nvPr>
        </p:nvSpPr>
        <p:spPr/>
        <p:txBody>
          <a:bodyPr/>
          <a:lstStyle/>
          <a:p>
            <a:fld id="{EB0C8133-AF5C-49AA-B844-F6668C19F3DF}" type="slidenum">
              <a:rPr lang="en-GB" smtClean="0"/>
              <a:pPr/>
              <a:t>1</a:t>
            </a:fld>
            <a:endParaRPr lang="en-GB" dirty="0"/>
          </a:p>
        </p:txBody>
      </p:sp>
    </p:spTree>
    <p:extLst>
      <p:ext uri="{BB962C8B-B14F-4D97-AF65-F5344CB8AC3E}">
        <p14:creationId xmlns:p14="http://schemas.microsoft.com/office/powerpoint/2010/main" val="3121695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D8B44B-35F7-CF4B-B57A-AC15F484636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F7EBF0FD-5C33-8C41-A9F2-159A75FA4225}"/>
              </a:ext>
            </a:extLst>
          </p:cNvPr>
          <p:cNvSpPr>
            <a:spLocks noGrp="1"/>
          </p:cNvSpPr>
          <p:nvPr>
            <p:ph type="sldNum" sz="quarter" idx="12"/>
          </p:nvPr>
        </p:nvSpPr>
        <p:spPr/>
        <p:txBody>
          <a:bodyPr/>
          <a:lstStyle/>
          <a:p>
            <a:fld id="{EB0C8133-AF5C-49AA-B844-F6668C19F3DF}" type="slidenum">
              <a:rPr lang="en-GB" smtClean="0"/>
              <a:pPr/>
              <a:t>10</a:t>
            </a:fld>
            <a:endParaRPr lang="en-GB" dirty="0"/>
          </a:p>
        </p:txBody>
      </p:sp>
      <p:pic>
        <p:nvPicPr>
          <p:cNvPr id="7" name="Picture 6" descr="Diagram&#10;&#10;Description automatically generated with medium confidence">
            <a:extLst>
              <a:ext uri="{FF2B5EF4-FFF2-40B4-BE49-F238E27FC236}">
                <a16:creationId xmlns:a16="http://schemas.microsoft.com/office/drawing/2014/main" id="{CEDDDDC1-2E9A-9B46-905E-626013B5F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1845"/>
            <a:ext cx="9144000" cy="5794310"/>
          </a:xfrm>
          <a:prstGeom prst="rect">
            <a:avLst/>
          </a:prstGeom>
        </p:spPr>
      </p:pic>
    </p:spTree>
    <p:extLst>
      <p:ext uri="{BB962C8B-B14F-4D97-AF65-F5344CB8AC3E}">
        <p14:creationId xmlns:p14="http://schemas.microsoft.com/office/powerpoint/2010/main" val="248511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886857"/>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lnSpc>
                <a:spcPct val="110000"/>
              </a:lnSpc>
              <a:spcBef>
                <a:spcPts val="600"/>
              </a:spcBef>
            </a:pPr>
            <a:r>
              <a:rPr lang="en-IE" sz="3000" dirty="0"/>
              <a:t>“She saw the account balance as she withdrew money and realized she didn't have enough to justify the shopping trip” </a:t>
            </a:r>
          </a:p>
          <a:p>
            <a:pPr marL="342000">
              <a:lnSpc>
                <a:spcPct val="110000"/>
              </a:lnSpc>
              <a:spcBef>
                <a:spcPts val="600"/>
              </a:spcBef>
            </a:pPr>
            <a:endParaRPr lang="en-IE" sz="3000" dirty="0"/>
          </a:p>
          <a:p>
            <a:pPr marL="342000">
              <a:lnSpc>
                <a:spcPct val="110000"/>
              </a:lnSpc>
              <a:spcBef>
                <a:spcPts val="600"/>
              </a:spcBef>
            </a:pPr>
            <a:r>
              <a:rPr lang="en-IE" sz="3000" dirty="0"/>
              <a:t>“She is robbed at the ATM” </a:t>
            </a:r>
          </a:p>
          <a:p>
            <a:pPr>
              <a:lnSpc>
                <a:spcPct val="110000"/>
              </a:lnSpc>
              <a:spcBef>
                <a:spcPts val="600"/>
              </a:spcBef>
            </a:pPr>
            <a:endParaRPr lang="en-IE" sz="3000" dirty="0"/>
          </a:p>
          <a:p>
            <a:pPr>
              <a:lnSpc>
                <a:spcPct val="110000"/>
              </a:lnSpc>
              <a:spcBef>
                <a:spcPts val="600"/>
              </a:spcBef>
            </a:pPr>
            <a:r>
              <a:rPr lang="en-IE" sz="3000" dirty="0"/>
              <a:t>“She had more money that she realised so could buy something expensive.” </a:t>
            </a:r>
          </a:p>
          <a:p>
            <a:pPr>
              <a:lnSpc>
                <a:spcPct val="130000"/>
              </a:lnSpc>
            </a:pPr>
            <a:endParaRPr lang="en-IE" sz="3000" dirty="0"/>
          </a:p>
        </p:txBody>
      </p:sp>
    </p:spTree>
    <p:extLst>
      <p:ext uri="{BB962C8B-B14F-4D97-AF65-F5344CB8AC3E}">
        <p14:creationId xmlns:p14="http://schemas.microsoft.com/office/powerpoint/2010/main" val="410711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457200" y="1988840"/>
            <a:ext cx="8229600" cy="424847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600"/>
              </a:spcBef>
            </a:pPr>
            <a:r>
              <a:rPr lang="en-IE" sz="3000" dirty="0">
                <a:solidFill>
                  <a:srgbClr val="FF0000"/>
                </a:solidFill>
              </a:rPr>
              <a:t>“She saw the account balance as she withdrew money and realized she didn't have enough to justify the shopping trip”         (ls_neg_ans1)</a:t>
            </a:r>
          </a:p>
          <a:p>
            <a:pPr marL="342000">
              <a:spcBef>
                <a:spcPts val="600"/>
              </a:spcBef>
            </a:pPr>
            <a:endParaRPr lang="en-IE" sz="3000" dirty="0">
              <a:solidFill>
                <a:srgbClr val="FF0000"/>
              </a:solidFill>
            </a:endParaRPr>
          </a:p>
          <a:p>
            <a:pPr marL="342000">
              <a:lnSpc>
                <a:spcPct val="150000"/>
              </a:lnSpc>
              <a:spcBef>
                <a:spcPts val="600"/>
              </a:spcBef>
            </a:pPr>
            <a:r>
              <a:rPr lang="en-IE" sz="3000" dirty="0">
                <a:solidFill>
                  <a:srgbClr val="FF0000"/>
                </a:solidFill>
              </a:rPr>
              <a:t>“She is robbed at the ATM”     (ls_neg_ans3)</a:t>
            </a:r>
          </a:p>
          <a:p>
            <a:pPr>
              <a:spcBef>
                <a:spcPts val="600"/>
              </a:spcBef>
            </a:pPr>
            <a:endParaRPr lang="en-IE" sz="3000" dirty="0">
              <a:solidFill>
                <a:srgbClr val="00B050"/>
              </a:solidFill>
            </a:endParaRPr>
          </a:p>
          <a:p>
            <a:pPr>
              <a:spcBef>
                <a:spcPts val="600"/>
              </a:spcBef>
            </a:pPr>
            <a:r>
              <a:rPr lang="en-IE" sz="3000" dirty="0">
                <a:solidFill>
                  <a:srgbClr val="00B050"/>
                </a:solidFill>
              </a:rPr>
              <a:t>“She had more money that she realised so could buy something expensive.”      (ls_pos_ans2)</a:t>
            </a:r>
          </a:p>
          <a:p>
            <a:pPr>
              <a:spcBef>
                <a:spcPts val="600"/>
              </a:spcBef>
            </a:pPr>
            <a:endParaRPr lang="en-IE" sz="3000" dirty="0">
              <a:solidFill>
                <a:srgbClr val="00B050"/>
              </a:solidFill>
            </a:endParaRPr>
          </a:p>
          <a:p>
            <a:pPr>
              <a:lnSpc>
                <a:spcPct val="130000"/>
              </a:lnSpc>
            </a:pPr>
            <a:endParaRPr lang="en-IE" sz="3000" dirty="0"/>
          </a:p>
        </p:txBody>
      </p:sp>
    </p:spTree>
    <p:extLst>
      <p:ext uri="{BB962C8B-B14F-4D97-AF65-F5344CB8AC3E}">
        <p14:creationId xmlns:p14="http://schemas.microsoft.com/office/powerpoint/2010/main" val="1592835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1 -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a:bodyPr>
          <a:lstStyle/>
          <a:p>
            <a:r>
              <a:rPr lang="en-US" dirty="0"/>
              <a:t>20 Materials: Louise, Bob…</a:t>
            </a:r>
          </a:p>
          <a:p>
            <a:r>
              <a:rPr lang="en-US" dirty="0"/>
              <a:t>4   Conditions </a:t>
            </a:r>
          </a:p>
          <a:p>
            <a:pPr lvl="1"/>
            <a:r>
              <a:rPr lang="en-US" dirty="0"/>
              <a:t>Unexpected, Unexpected-Bad, Unexpected-Good, Goal-Fail</a:t>
            </a:r>
          </a:p>
          <a:p>
            <a:r>
              <a:rPr lang="en-US" dirty="0">
                <a:solidFill>
                  <a:schemeClr val="bg2">
                    <a:lumMod val="75000"/>
                  </a:schemeClr>
                </a:solidFill>
              </a:rPr>
              <a:t>2 Sentence Order Conditions</a:t>
            </a:r>
          </a:p>
          <a:p>
            <a:pPr lvl="1"/>
            <a:r>
              <a:rPr lang="en-US" dirty="0">
                <a:solidFill>
                  <a:schemeClr val="bg2">
                    <a:lumMod val="75000"/>
                  </a:schemeClr>
                </a:solidFill>
              </a:rPr>
              <a:t>Further action sentence or intermediate event sentence last</a:t>
            </a:r>
          </a:p>
          <a:p>
            <a:r>
              <a:rPr lang="en-US" dirty="0">
                <a:solidFill>
                  <a:schemeClr val="bg2">
                    <a:lumMod val="75000"/>
                  </a:schemeClr>
                </a:solidFill>
              </a:rPr>
              <a:t>2 Comprehension Question Conditions</a:t>
            </a:r>
          </a:p>
          <a:p>
            <a:pPr lvl="1"/>
            <a:r>
              <a:rPr lang="en-US" dirty="0">
                <a:solidFill>
                  <a:schemeClr val="bg2">
                    <a:lumMod val="75000"/>
                  </a:schemeClr>
                </a:solidFill>
              </a:rPr>
              <a:t>Comprehension question about the goal-sentence/intermediate-event</a:t>
            </a:r>
          </a:p>
          <a:p>
            <a:r>
              <a:rPr lang="en-US" dirty="0"/>
              <a:t>N = 127 generating 2,540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13</a:t>
            </a:fld>
            <a:endParaRPr lang="en-GB" dirty="0"/>
          </a:p>
        </p:txBody>
      </p:sp>
    </p:spTree>
    <p:extLst>
      <p:ext uri="{BB962C8B-B14F-4D97-AF65-F5344CB8AC3E}">
        <p14:creationId xmlns:p14="http://schemas.microsoft.com/office/powerpoint/2010/main" val="112658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88AF7EF7-355B-D940-9A36-70315EDED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32" y="403225"/>
            <a:ext cx="8404936" cy="6051550"/>
          </a:xfrm>
          <a:prstGeom prst="rect">
            <a:avLst/>
          </a:prstGeom>
        </p:spPr>
      </p:pic>
      <p:sp>
        <p:nvSpPr>
          <p:cNvPr id="3" name="Slide Number Placeholder 2">
            <a:extLst>
              <a:ext uri="{FF2B5EF4-FFF2-40B4-BE49-F238E27FC236}">
                <a16:creationId xmlns:a16="http://schemas.microsoft.com/office/drawing/2014/main" id="{34C6CA96-6BCB-B640-A6B8-DB4EEA61B488}"/>
              </a:ext>
            </a:extLst>
          </p:cNvPr>
          <p:cNvSpPr>
            <a:spLocks noGrp="1"/>
          </p:cNvSpPr>
          <p:nvPr>
            <p:ph type="sldNum" sz="quarter" idx="12"/>
          </p:nvPr>
        </p:nvSpPr>
        <p:spPr/>
        <p:txBody>
          <a:bodyPr>
            <a:normAutofit/>
          </a:bodyPr>
          <a:lstStyle/>
          <a:p>
            <a:pPr>
              <a:spcAft>
                <a:spcPts val="600"/>
              </a:spcAft>
            </a:pPr>
            <a:fld id="{6D7AA54E-D7EA-43EE-B044-DE57DECF79F2}" type="slidenum">
              <a:rPr lang="en-IE" smtClean="0"/>
              <a:pPr>
                <a:spcAft>
                  <a:spcPts val="600"/>
                </a:spcAft>
              </a:pPr>
              <a:t>14</a:t>
            </a:fld>
            <a:endParaRPr lang="en-IE"/>
          </a:p>
        </p:txBody>
      </p:sp>
    </p:spTree>
    <p:extLst>
      <p:ext uri="{BB962C8B-B14F-4D97-AF65-F5344CB8AC3E}">
        <p14:creationId xmlns:p14="http://schemas.microsoft.com/office/powerpoint/2010/main" val="153831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AB09-49EA-ED41-A912-4F05B3760065}"/>
              </a:ext>
            </a:extLst>
          </p:cNvPr>
          <p:cNvSpPr>
            <a:spLocks noGrp="1"/>
          </p:cNvSpPr>
          <p:nvPr>
            <p:ph type="title"/>
          </p:nvPr>
        </p:nvSpPr>
        <p:spPr>
          <a:xfrm>
            <a:off x="628650" y="476672"/>
            <a:ext cx="7886700" cy="1325563"/>
          </a:xfrm>
        </p:spPr>
        <p:txBody>
          <a:bodyPr/>
          <a:lstStyle/>
          <a:p>
            <a:r>
              <a:rPr lang="en-US" dirty="0"/>
              <a:t>What leads to positive vs. negative unexpected events?</a:t>
            </a:r>
          </a:p>
        </p:txBody>
      </p:sp>
      <p:sp>
        <p:nvSpPr>
          <p:cNvPr id="3" name="Content Placeholder 2">
            <a:extLst>
              <a:ext uri="{FF2B5EF4-FFF2-40B4-BE49-F238E27FC236}">
                <a16:creationId xmlns:a16="http://schemas.microsoft.com/office/drawing/2014/main" id="{BC5206FB-4AD9-2046-9D90-0EF4906CEC2B}"/>
              </a:ext>
            </a:extLst>
          </p:cNvPr>
          <p:cNvSpPr>
            <a:spLocks noGrp="1"/>
          </p:cNvSpPr>
          <p:nvPr>
            <p:ph idx="1"/>
          </p:nvPr>
        </p:nvSpPr>
        <p:spPr>
          <a:xfrm>
            <a:off x="628650" y="2447925"/>
            <a:ext cx="7886700" cy="3146400"/>
          </a:xfrm>
        </p:spPr>
        <p:txBody>
          <a:bodyPr>
            <a:normAutofit/>
          </a:bodyPr>
          <a:lstStyle/>
          <a:p>
            <a:r>
              <a:rPr lang="en-US" sz="2800" dirty="0"/>
              <a:t>Negativity Bias</a:t>
            </a:r>
          </a:p>
          <a:p>
            <a:endParaRPr lang="en-US" sz="2800" dirty="0"/>
          </a:p>
          <a:p>
            <a:r>
              <a:rPr lang="en-US" sz="2800" dirty="0"/>
              <a:t>Positivity Bias</a:t>
            </a:r>
          </a:p>
          <a:p>
            <a:endParaRPr lang="en-US" sz="2800" dirty="0"/>
          </a:p>
          <a:p>
            <a:r>
              <a:rPr lang="en-US" sz="2800" dirty="0"/>
              <a:t>Valence Countering </a:t>
            </a:r>
            <a:r>
              <a:rPr lang="en-US" sz="1800" dirty="0"/>
              <a:t>– current contribution</a:t>
            </a:r>
            <a:endParaRPr lang="en-US" sz="2800" dirty="0"/>
          </a:p>
        </p:txBody>
      </p:sp>
      <p:sp>
        <p:nvSpPr>
          <p:cNvPr id="4" name="Footer Placeholder 3">
            <a:extLst>
              <a:ext uri="{FF2B5EF4-FFF2-40B4-BE49-F238E27FC236}">
                <a16:creationId xmlns:a16="http://schemas.microsoft.com/office/drawing/2014/main" id="{35D030F2-04D2-A244-A7EE-BB96DFDD9200}"/>
              </a:ext>
            </a:extLst>
          </p:cNvPr>
          <p:cNvSpPr>
            <a:spLocks noGrp="1"/>
          </p:cNvSpPr>
          <p:nvPr>
            <p:ph type="ftr" sz="quarter" idx="11"/>
          </p:nvPr>
        </p:nvSpPr>
        <p:spPr/>
        <p:txBody>
          <a:bodyPr/>
          <a:lstStyle/>
          <a:p>
            <a:endParaRPr lang="en-GB" dirty="0">
              <a:solidFill>
                <a:schemeClr val="tx1"/>
              </a:solidFill>
            </a:endParaRPr>
          </a:p>
        </p:txBody>
      </p:sp>
      <p:sp>
        <p:nvSpPr>
          <p:cNvPr id="5" name="Slide Number Placeholder 4">
            <a:extLst>
              <a:ext uri="{FF2B5EF4-FFF2-40B4-BE49-F238E27FC236}">
                <a16:creationId xmlns:a16="http://schemas.microsoft.com/office/drawing/2014/main" id="{40E5422B-335A-254D-AE61-CD113BC32304}"/>
              </a:ext>
            </a:extLst>
          </p:cNvPr>
          <p:cNvSpPr>
            <a:spLocks noGrp="1"/>
          </p:cNvSpPr>
          <p:nvPr>
            <p:ph type="sldNum" sz="quarter" idx="12"/>
          </p:nvPr>
        </p:nvSpPr>
        <p:spPr/>
        <p:txBody>
          <a:bodyPr/>
          <a:lstStyle/>
          <a:p>
            <a:fld id="{EB0C8133-AF5C-49AA-B844-F6668C19F3DF}" type="slidenum">
              <a:rPr lang="en-GB" smtClean="0">
                <a:solidFill>
                  <a:schemeClr val="tx1"/>
                </a:solidFill>
              </a:rPr>
              <a:pPr/>
              <a:t>15</a:t>
            </a:fld>
            <a:endParaRPr lang="en-GB" dirty="0">
              <a:solidFill>
                <a:schemeClr val="tx1"/>
              </a:solidFill>
            </a:endParaRPr>
          </a:p>
        </p:txBody>
      </p:sp>
    </p:spTree>
    <p:extLst>
      <p:ext uri="{BB962C8B-B14F-4D97-AF65-F5344CB8AC3E}">
        <p14:creationId xmlns:p14="http://schemas.microsoft.com/office/powerpoint/2010/main" val="84646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554B4-0AEA-8848-A3DC-CAD460975160}"/>
              </a:ext>
            </a:extLst>
          </p:cNvPr>
          <p:cNvSpPr>
            <a:spLocks noGrp="1"/>
          </p:cNvSpPr>
          <p:nvPr>
            <p:ph idx="1"/>
          </p:nvPr>
        </p:nvSpPr>
        <p:spPr>
          <a:xfrm>
            <a:off x="107504" y="404664"/>
            <a:ext cx="4331742" cy="5505773"/>
          </a:xfrm>
        </p:spPr>
        <p:txBody>
          <a:bodyPr>
            <a:normAutofit/>
          </a:bodyPr>
          <a:lstStyle/>
          <a:p>
            <a:pPr marL="0" indent="0" algn="ctr">
              <a:buNone/>
            </a:pPr>
            <a:r>
              <a:rPr lang="en-US" sz="4400" i="1" dirty="0"/>
              <a:t>Negativity Bias</a:t>
            </a:r>
          </a:p>
          <a:p>
            <a:pPr marL="457200" lvl="1" indent="0">
              <a:buNone/>
            </a:pPr>
            <a:endParaRPr lang="en-US" i="1" dirty="0"/>
          </a:p>
        </p:txBody>
      </p:sp>
      <p:pic>
        <p:nvPicPr>
          <p:cNvPr id="1026" name="Picture 2" descr="Image result for images negativity bias">
            <a:extLst>
              <a:ext uri="{FF2B5EF4-FFF2-40B4-BE49-F238E27FC236}">
                <a16:creationId xmlns:a16="http://schemas.microsoft.com/office/drawing/2014/main" id="{C3A3E4B2-082B-0846-B852-6EF8DDB1E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246" y="1546908"/>
            <a:ext cx="4331743" cy="4331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1E6353-1518-924F-A948-F35304DC6A62}"/>
              </a:ext>
            </a:extLst>
          </p:cNvPr>
          <p:cNvSpPr txBox="1"/>
          <p:nvPr/>
        </p:nvSpPr>
        <p:spPr>
          <a:xfrm>
            <a:off x="408237" y="1546908"/>
            <a:ext cx="3922215" cy="4401205"/>
          </a:xfrm>
          <a:prstGeom prst="rect">
            <a:avLst/>
          </a:prstGeom>
          <a:noFill/>
        </p:spPr>
        <p:txBody>
          <a:bodyPr wrap="square" rtlCol="0">
            <a:spAutoFit/>
          </a:bodyPr>
          <a:lstStyle/>
          <a:p>
            <a:pPr marL="490538" indent="-490538"/>
            <a:r>
              <a:rPr lang="en-US" sz="2000" b="1" dirty="0">
                <a:solidFill>
                  <a:schemeClr val="tx1">
                    <a:lumMod val="65000"/>
                    <a:lumOff val="35000"/>
                  </a:schemeClr>
                </a:solidFill>
                <a:latin typeface="Ubuntu Light" panose="020B0304030602030204" pitchFamily="34" charset="0"/>
              </a:rPr>
              <a:t>“Bad is Stronger than Good” </a:t>
            </a:r>
            <a:r>
              <a:rPr lang="en-US" sz="2000" dirty="0">
                <a:solidFill>
                  <a:schemeClr val="tx1">
                    <a:lumMod val="65000"/>
                    <a:lumOff val="35000"/>
                  </a:schemeClr>
                </a:solidFill>
                <a:latin typeface="Ubuntu Light" panose="020B0304030602030204" pitchFamily="34" charset="0"/>
              </a:rPr>
              <a:t>(Baumeister et al., 2001)</a:t>
            </a:r>
          </a:p>
          <a:p>
            <a:endParaRPr lang="en-US" sz="2000" dirty="0">
              <a:solidFill>
                <a:schemeClr val="tx1">
                  <a:lumMod val="65000"/>
                  <a:lumOff val="35000"/>
                </a:schemeClr>
              </a:solidFill>
              <a:latin typeface="Ubuntu Light" panose="020B0304030602030204" pitchFamily="34" charset="0"/>
            </a:endParaRPr>
          </a:p>
          <a:p>
            <a:pPr marL="533400" indent="-533400"/>
            <a:r>
              <a:rPr lang="en-US" sz="2000" b="1" dirty="0">
                <a:solidFill>
                  <a:schemeClr val="tx1">
                    <a:lumMod val="65000"/>
                    <a:lumOff val="35000"/>
                  </a:schemeClr>
                </a:solidFill>
                <a:latin typeface="Ubuntu Light" panose="020B0304030602030204" pitchFamily="34" charset="0"/>
              </a:rPr>
              <a:t>“losses loom larger than gains” </a:t>
            </a:r>
            <a:r>
              <a:rPr lang="en-US" sz="2000" dirty="0">
                <a:solidFill>
                  <a:schemeClr val="tx1">
                    <a:lumMod val="65000"/>
                    <a:lumOff val="35000"/>
                  </a:schemeClr>
                </a:solidFill>
                <a:latin typeface="Ubuntu Light" panose="020B0304030602030204" pitchFamily="34" charset="0"/>
              </a:rPr>
              <a:t>(Kahneman &amp; Tversky, 1979)</a:t>
            </a:r>
          </a:p>
          <a:p>
            <a:endParaRPr lang="en-US" sz="2000" b="1"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“﻿greater psychological impact of negative events than equivalent positive events” </a:t>
            </a:r>
          </a:p>
          <a:p>
            <a:pPr marL="533400"/>
            <a:r>
              <a:rPr lang="en-US" sz="2000" dirty="0">
                <a:solidFill>
                  <a:schemeClr val="tx1">
                    <a:lumMod val="65000"/>
                    <a:lumOff val="35000"/>
                  </a:schemeClr>
                </a:solidFill>
                <a:latin typeface="Ubuntu Light" panose="020B0304030602030204" pitchFamily="34" charset="0"/>
              </a:rPr>
              <a:t>(</a:t>
            </a:r>
            <a:r>
              <a:rPr lang="en-US" sz="2000" dirty="0" err="1">
                <a:solidFill>
                  <a:schemeClr val="tx1">
                    <a:lumMod val="65000"/>
                    <a:lumOff val="35000"/>
                  </a:schemeClr>
                </a:solidFill>
                <a:latin typeface="Ubuntu Light" panose="020B0304030602030204" pitchFamily="34" charset="0"/>
              </a:rPr>
              <a:t>Rozin</a:t>
            </a:r>
            <a:r>
              <a:rPr lang="en-US" sz="2000" dirty="0">
                <a:solidFill>
                  <a:schemeClr val="tx1">
                    <a:lumMod val="65000"/>
                    <a:lumOff val="35000"/>
                  </a:schemeClr>
                </a:solidFill>
                <a:latin typeface="Ubuntu Light" panose="020B0304030602030204" pitchFamily="34" charset="0"/>
              </a:rPr>
              <a:t> &amp; </a:t>
            </a:r>
            <a:r>
              <a:rPr lang="en-US" sz="2000" dirty="0" err="1">
                <a:solidFill>
                  <a:schemeClr val="tx1">
                    <a:lumMod val="65000"/>
                    <a:lumOff val="35000"/>
                  </a:schemeClr>
                </a:solidFill>
                <a:latin typeface="Ubuntu Light" panose="020B0304030602030204" pitchFamily="34" charset="0"/>
              </a:rPr>
              <a:t>Royzman</a:t>
            </a:r>
            <a:r>
              <a:rPr lang="en-US" sz="2000" dirty="0">
                <a:solidFill>
                  <a:schemeClr val="tx1">
                    <a:lumMod val="65000"/>
                    <a:lumOff val="35000"/>
                  </a:schemeClr>
                </a:solidFill>
                <a:latin typeface="Ubuntu Light" panose="020B0304030602030204" pitchFamily="34" charset="0"/>
              </a:rPr>
              <a:t>, 2001)</a:t>
            </a:r>
          </a:p>
          <a:p>
            <a:endParaRPr lang="en-US" sz="2000" dirty="0">
              <a:solidFill>
                <a:schemeClr val="tx1">
                  <a:lumMod val="65000"/>
                  <a:lumOff val="35000"/>
                </a:schemeClr>
              </a:solidFill>
              <a:latin typeface="Ubuntu Light" panose="020B0304030602030204" pitchFamily="34" charset="0"/>
            </a:endParaRPr>
          </a:p>
          <a:p>
            <a:r>
              <a:rPr lang="en-US" sz="2000" b="1" dirty="0">
                <a:solidFill>
                  <a:schemeClr val="tx1">
                    <a:lumMod val="65000"/>
                    <a:lumOff val="35000"/>
                  </a:schemeClr>
                </a:solidFill>
                <a:latin typeface="Ubuntu Light" panose="020B0304030602030204" pitchFamily="34" charset="0"/>
              </a:rPr>
              <a:t>Causal reasoning for unexpected and negative events.</a:t>
            </a:r>
          </a:p>
          <a:p>
            <a:pPr marL="533400"/>
            <a:r>
              <a:rPr lang="en-US" sz="2000" dirty="0">
                <a:solidFill>
                  <a:schemeClr val="tx1">
                    <a:lumMod val="65000"/>
                    <a:lumOff val="35000"/>
                  </a:schemeClr>
                </a:solidFill>
                <a:latin typeface="Ubuntu Light" panose="020B0304030602030204" pitchFamily="34" charset="0"/>
              </a:rPr>
              <a:t>(Taylor, 1991)</a:t>
            </a:r>
          </a:p>
        </p:txBody>
      </p:sp>
    </p:spTree>
    <p:extLst>
      <p:ext uri="{BB962C8B-B14F-4D97-AF65-F5344CB8AC3E}">
        <p14:creationId xmlns:p14="http://schemas.microsoft.com/office/powerpoint/2010/main" val="375700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433B271-EFD0-CB42-9582-3153246D2865}"/>
              </a:ext>
            </a:extLst>
          </p:cNvPr>
          <p:cNvSpPr>
            <a:spLocks noGrp="1"/>
          </p:cNvSpPr>
          <p:nvPr>
            <p:ph idx="1"/>
          </p:nvPr>
        </p:nvSpPr>
        <p:spPr>
          <a:xfrm>
            <a:off x="107504" y="404664"/>
            <a:ext cx="4331742" cy="800297"/>
          </a:xfrm>
        </p:spPr>
        <p:txBody>
          <a:bodyPr>
            <a:normAutofit/>
          </a:bodyPr>
          <a:lstStyle/>
          <a:p>
            <a:pPr marL="0" indent="0" algn="ctr">
              <a:buNone/>
            </a:pPr>
            <a:r>
              <a:rPr lang="en-US" sz="4400" i="1" dirty="0"/>
              <a:t>Positivity Bias</a:t>
            </a:r>
          </a:p>
        </p:txBody>
      </p:sp>
      <p:sp>
        <p:nvSpPr>
          <p:cNvPr id="4" name="Footer Placeholder 3">
            <a:extLst>
              <a:ext uri="{FF2B5EF4-FFF2-40B4-BE49-F238E27FC236}">
                <a16:creationId xmlns:a16="http://schemas.microsoft.com/office/drawing/2014/main" id="{F5F72A8D-BDCD-FC4A-B8C1-38273412762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703FE621-1E16-DE47-822C-6DCA2115931B}"/>
              </a:ext>
            </a:extLst>
          </p:cNvPr>
          <p:cNvSpPr>
            <a:spLocks noGrp="1"/>
          </p:cNvSpPr>
          <p:nvPr>
            <p:ph type="sldNum" sz="quarter" idx="12"/>
          </p:nvPr>
        </p:nvSpPr>
        <p:spPr/>
        <p:txBody>
          <a:bodyPr/>
          <a:lstStyle/>
          <a:p>
            <a:fld id="{EB0C8133-AF5C-49AA-B844-F6668C19F3DF}" type="slidenum">
              <a:rPr lang="en-GB" smtClean="0"/>
              <a:pPr/>
              <a:t>17</a:t>
            </a:fld>
            <a:endParaRPr lang="en-GB" dirty="0"/>
          </a:p>
        </p:txBody>
      </p:sp>
      <p:sp>
        <p:nvSpPr>
          <p:cNvPr id="7" name="Content Placeholder 2">
            <a:extLst>
              <a:ext uri="{FF2B5EF4-FFF2-40B4-BE49-F238E27FC236}">
                <a16:creationId xmlns:a16="http://schemas.microsoft.com/office/drawing/2014/main" id="{6EC31FE2-4E84-0543-8014-8DDE0449ADFD}"/>
              </a:ext>
            </a:extLst>
          </p:cNvPr>
          <p:cNvSpPr txBox="1">
            <a:spLocks/>
          </p:cNvSpPr>
          <p:nvPr/>
        </p:nvSpPr>
        <p:spPr>
          <a:xfrm>
            <a:off x="284984" y="1556792"/>
            <a:ext cx="5240876" cy="4353645"/>
          </a:xfrm>
          <a:prstGeom prst="rect">
            <a:avLst/>
          </a:prstGeom>
        </p:spPr>
        <p:txBody>
          <a:bodyPr vert="horz" lIns="91440" tIns="45720" rIns="91440" bIns="45720" numCol="1" spcCol="360000" rtlCol="0">
            <a:normAutofit/>
          </a:bodyPr>
          <a:lstStyle>
            <a:lvl1pPr marL="342900" indent="-342900" algn="l" defTabSz="457200" rtl="0" eaLnBrk="1" latinLnBrk="0" hangingPunct="1">
              <a:spcBef>
                <a:spcPct val="20000"/>
              </a:spcBef>
              <a:buFont typeface="Arial"/>
              <a:buChar char="•"/>
              <a:defRPr sz="2000" kern="1200">
                <a:solidFill>
                  <a:schemeClr val="accent5"/>
                </a:solidFill>
                <a:latin typeface="Ubuntu"/>
                <a:ea typeface="+mn-ea"/>
                <a:cs typeface="Ubuntu"/>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Ubuntu Light"/>
                <a:ea typeface="+mn-ea"/>
                <a:cs typeface="Ubuntu Light"/>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Ubuntu Light"/>
                <a:ea typeface="+mn-ea"/>
                <a:cs typeface="Ubuntu Light"/>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Ubuntu Light"/>
                <a:ea typeface="+mn-ea"/>
                <a:cs typeface="Ubuntu Light"/>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1">
                    <a:lumMod val="65000"/>
                    <a:lumOff val="35000"/>
                  </a:schemeClr>
                </a:solidFill>
                <a:latin typeface="Ubuntu Light" panose="020B0304030602030204" pitchFamily="34" charset="0"/>
                <a:cs typeface="+mn-cs"/>
              </a:rPr>
              <a:t>Positive</a:t>
            </a:r>
            <a:r>
              <a:rPr lang="en-US" dirty="0"/>
              <a:t> </a:t>
            </a:r>
            <a:r>
              <a:rPr lang="en-US" b="1" dirty="0">
                <a:solidFill>
                  <a:schemeClr val="tx1">
                    <a:lumMod val="65000"/>
                    <a:lumOff val="35000"/>
                  </a:schemeClr>
                </a:solidFill>
                <a:latin typeface="Ubuntu Light" panose="020B0304030602030204" pitchFamily="34" charset="0"/>
                <a:cs typeface="+mn-cs"/>
              </a:rPr>
              <a:t>events are more common </a:t>
            </a:r>
          </a:p>
          <a:p>
            <a:pPr marL="457200" lvl="1" indent="0">
              <a:buNone/>
            </a:pPr>
            <a:r>
              <a:rPr lang="en-US" dirty="0"/>
              <a:t>(</a:t>
            </a:r>
            <a:r>
              <a:rPr lang="en-US" dirty="0" err="1"/>
              <a:t>Peeters</a:t>
            </a:r>
            <a:r>
              <a:rPr lang="en-US" dirty="0"/>
              <a:t>, 1971)</a:t>
            </a:r>
          </a:p>
          <a:p>
            <a:pPr marL="0" indent="0">
              <a:buNone/>
            </a:pPr>
            <a:endParaRPr lang="en-US" dirty="0"/>
          </a:p>
          <a:p>
            <a:pPr marL="0" indent="0">
              <a:buNone/>
            </a:pPr>
            <a:r>
              <a:rPr lang="en-US" b="1" dirty="0">
                <a:solidFill>
                  <a:schemeClr val="tx1">
                    <a:lumMod val="65000"/>
                    <a:lumOff val="35000"/>
                  </a:schemeClr>
                </a:solidFill>
                <a:latin typeface="Ubuntu Light" panose="020B0304030602030204" pitchFamily="34" charset="0"/>
                <a:cs typeface="+mn-cs"/>
              </a:rPr>
              <a:t>Belief that things will generally work out well</a:t>
            </a:r>
          </a:p>
          <a:p>
            <a:pPr marL="0" indent="0">
              <a:buNone/>
            </a:pPr>
            <a:r>
              <a:rPr lang="en-US" dirty="0">
                <a:solidFill>
                  <a:schemeClr val="tx1">
                    <a:lumMod val="65000"/>
                    <a:lumOff val="35000"/>
                  </a:schemeClr>
                </a:solidFill>
                <a:latin typeface="Ubuntu Light" panose="020B0304030602030204" pitchFamily="34" charset="0"/>
              </a:rPr>
              <a:t>	(</a:t>
            </a:r>
            <a:r>
              <a:rPr lang="en-US" dirty="0" err="1">
                <a:solidFill>
                  <a:schemeClr val="tx1">
                    <a:lumMod val="65000"/>
                    <a:lumOff val="35000"/>
                  </a:schemeClr>
                </a:solidFill>
                <a:latin typeface="Ubuntu Light" panose="020B0304030602030204" pitchFamily="34" charset="0"/>
              </a:rPr>
              <a:t>Rozin</a:t>
            </a:r>
            <a:r>
              <a:rPr lang="en-US" dirty="0">
                <a:solidFill>
                  <a:schemeClr val="tx1">
                    <a:lumMod val="65000"/>
                    <a:lumOff val="35000"/>
                  </a:schemeClr>
                </a:solidFill>
                <a:latin typeface="Ubuntu Light" panose="020B0304030602030204" pitchFamily="34" charset="0"/>
              </a:rPr>
              <a:t> &amp; </a:t>
            </a:r>
            <a:r>
              <a:rPr lang="en-US" dirty="0" err="1">
                <a:solidFill>
                  <a:schemeClr val="tx1">
                    <a:lumMod val="65000"/>
                    <a:lumOff val="35000"/>
                  </a:schemeClr>
                </a:solidFill>
                <a:latin typeface="Ubuntu Light" panose="020B0304030602030204" pitchFamily="34" charset="0"/>
              </a:rPr>
              <a:t>Royzman</a:t>
            </a:r>
            <a:r>
              <a:rPr lang="en-US" dirty="0">
                <a:solidFill>
                  <a:schemeClr val="tx1">
                    <a:lumMod val="65000"/>
                    <a:lumOff val="35000"/>
                  </a:schemeClr>
                </a:solidFill>
                <a:latin typeface="Ubuntu Light" panose="020B0304030602030204" pitchFamily="34" charset="0"/>
              </a:rPr>
              <a:t>, 2001)</a:t>
            </a:r>
            <a:endParaRPr lang="en-US" dirty="0"/>
          </a:p>
          <a:p>
            <a:pPr marL="11113" indent="0">
              <a:buNone/>
            </a:pPr>
            <a:endParaRPr lang="en-IE" dirty="0"/>
          </a:p>
          <a:p>
            <a:pPr marL="11113" indent="0">
              <a:buNone/>
            </a:pPr>
            <a:r>
              <a:rPr lang="en-IE" b="1" dirty="0">
                <a:solidFill>
                  <a:schemeClr val="tx1">
                    <a:lumMod val="65000"/>
                    <a:lumOff val="35000"/>
                  </a:schemeClr>
                </a:solidFill>
                <a:latin typeface="Ubuntu Light" panose="020B0304030602030204" pitchFamily="34" charset="0"/>
                <a:cs typeface="+mn-cs"/>
              </a:rPr>
              <a:t>More positive affect in memories</a:t>
            </a:r>
          </a:p>
          <a:p>
            <a:pPr marL="411163" lvl="1" indent="0">
              <a:buNone/>
            </a:pPr>
            <a:r>
              <a:rPr lang="en-IE" dirty="0"/>
              <a:t>(Singer, </a:t>
            </a:r>
            <a:r>
              <a:rPr lang="en-IE" dirty="0" err="1"/>
              <a:t>Rexhaj</a:t>
            </a:r>
            <a:r>
              <a:rPr lang="en-IE" dirty="0"/>
              <a:t>, &amp; Baddeley, 2007).</a:t>
            </a:r>
          </a:p>
          <a:p>
            <a:pPr marL="411163" lvl="1" indent="0">
              <a:buNone/>
            </a:pPr>
            <a:endParaRPr lang="en-IE" dirty="0"/>
          </a:p>
          <a:p>
            <a:pPr marL="0" indent="0">
              <a:buNone/>
            </a:pPr>
            <a:r>
              <a:rPr lang="en-US" b="1" dirty="0">
                <a:solidFill>
                  <a:schemeClr val="tx1">
                    <a:lumMod val="65000"/>
                    <a:lumOff val="35000"/>
                  </a:schemeClr>
                </a:solidFill>
                <a:latin typeface="Ubuntu Light" panose="020B0304030602030204" pitchFamily="34" charset="0"/>
              </a:rPr>
              <a:t>Overconfidence in future positive events</a:t>
            </a:r>
            <a:r>
              <a:rPr lang="en-US" dirty="0"/>
              <a:t> </a:t>
            </a:r>
          </a:p>
          <a:p>
            <a:pPr marL="457200" lvl="1" indent="0">
              <a:buNone/>
            </a:pPr>
            <a:r>
              <a:rPr lang="en-US" dirty="0"/>
              <a:t>(Pulford &amp; Colman, 1996)</a:t>
            </a:r>
            <a:r>
              <a:rPr lang="en-IE" dirty="0"/>
              <a:t> </a:t>
            </a:r>
          </a:p>
        </p:txBody>
      </p:sp>
      <p:sp>
        <p:nvSpPr>
          <p:cNvPr id="2" name="Rectangle 2">
            <a:extLst>
              <a:ext uri="{FF2B5EF4-FFF2-40B4-BE49-F238E27FC236}">
                <a16:creationId xmlns:a16="http://schemas.microsoft.com/office/drawing/2014/main" id="{4639C585-192B-8048-A02A-920A8375DBC7}"/>
              </a:ext>
            </a:extLst>
          </p:cNvPr>
          <p:cNvSpPr>
            <a:spLocks noChangeAspect="1" noChangeArrowheads="1"/>
          </p:cNvSpPr>
          <p:nvPr/>
        </p:nvSpPr>
        <p:spPr bwMode="auto">
          <a:xfrm>
            <a:off x="7596336" y="6176337"/>
            <a:ext cx="21620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88888"/>
                </a:solidFill>
                <a:effectLst/>
                <a:latin typeface="nyt-imperial"/>
              </a:rPr>
              <a:t>Credit KC Green</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9DD97B6-5531-6943-90C9-A5F0D8EBF8B9}"/>
              </a:ext>
            </a:extLst>
          </p:cNvPr>
          <p:cNvPicPr>
            <a:picLocks noChangeAspect="1"/>
          </p:cNvPicPr>
          <p:nvPr/>
        </p:nvPicPr>
        <p:blipFill>
          <a:blip r:embed="rId3"/>
          <a:stretch>
            <a:fillRect/>
          </a:stretch>
        </p:blipFill>
        <p:spPr>
          <a:xfrm>
            <a:off x="5492396" y="1204961"/>
            <a:ext cx="3366620" cy="4971376"/>
          </a:xfrm>
          <a:prstGeom prst="rect">
            <a:avLst/>
          </a:prstGeom>
        </p:spPr>
      </p:pic>
    </p:spTree>
    <p:extLst>
      <p:ext uri="{BB962C8B-B14F-4D97-AF65-F5344CB8AC3E}">
        <p14:creationId xmlns:p14="http://schemas.microsoft.com/office/powerpoint/2010/main" val="849152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Another Example:</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2400879391"/>
              </p:ext>
            </p:extLst>
          </p:nvPr>
        </p:nvGraphicFramePr>
        <p:xfrm>
          <a:off x="835622" y="1988840"/>
          <a:ext cx="7472756" cy="3889382"/>
        </p:xfrm>
        <a:graphic>
          <a:graphicData uri="http://schemas.openxmlformats.org/drawingml/2006/table">
            <a:tbl>
              <a:tblPr firstRow="1" bandRow="1">
                <a:tableStyleId>{2D5ABB26-0587-4C30-8999-92F81FD0307C}</a:tableStyleId>
              </a:tblPr>
              <a:tblGrid>
                <a:gridCol w="2008186">
                  <a:extLst>
                    <a:ext uri="{9D8B030D-6E8A-4147-A177-3AD203B41FA5}">
                      <a16:colId xmlns:a16="http://schemas.microsoft.com/office/drawing/2014/main" val="20000"/>
                    </a:ext>
                  </a:extLst>
                </a:gridCol>
                <a:gridCol w="5464570">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sz="1800" dirty="0"/>
                        <a:t>Bob wants to quit his job because he is not credited for his hard work.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indent="0" algn="l">
                        <a:buNone/>
                      </a:pPr>
                      <a:r>
                        <a:rPr lang="en-IE" sz="1800" dirty="0"/>
                        <a:t>On arriving at the office, he turns on his computer and starts working as usual.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At coffee-time, Bob goes to talk to his boss about his job. </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4491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75B62A-2088-7C44-BA10-14E3A7F4965E}"/>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C43ECA3-C770-354E-939E-AD62D215E4B2}"/>
              </a:ext>
            </a:extLst>
          </p:cNvPr>
          <p:cNvSpPr>
            <a:spLocks noGrp="1"/>
          </p:cNvSpPr>
          <p:nvPr>
            <p:ph type="sldNum" sz="quarter" idx="12"/>
          </p:nvPr>
        </p:nvSpPr>
        <p:spPr/>
        <p:txBody>
          <a:bodyPr/>
          <a:lstStyle/>
          <a:p>
            <a:fld id="{EB0C8133-AF5C-49AA-B844-F6668C19F3DF}" type="slidenum">
              <a:rPr lang="en-GB" smtClean="0"/>
              <a:pPr/>
              <a:t>19</a:t>
            </a:fld>
            <a:endParaRPr lang="en-GB" dirty="0"/>
          </a:p>
        </p:txBody>
      </p:sp>
      <p:pic>
        <p:nvPicPr>
          <p:cNvPr id="7" name="Picture 6" descr="Diagram&#10;&#10;Description automatically generated">
            <a:extLst>
              <a:ext uri="{FF2B5EF4-FFF2-40B4-BE49-F238E27FC236}">
                <a16:creationId xmlns:a16="http://schemas.microsoft.com/office/drawing/2014/main" id="{48559597-3A81-D94E-B302-6646561C3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400"/>
            <a:ext cx="9144000" cy="5817200"/>
          </a:xfrm>
          <a:prstGeom prst="rect">
            <a:avLst/>
          </a:prstGeom>
        </p:spPr>
      </p:pic>
    </p:spTree>
    <p:extLst>
      <p:ext uri="{BB962C8B-B14F-4D97-AF65-F5344CB8AC3E}">
        <p14:creationId xmlns:p14="http://schemas.microsoft.com/office/powerpoint/2010/main" val="120060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CEB1C8CF-F119-9744-9395-847180E7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975995"/>
            <a:ext cx="8559800" cy="4254500"/>
          </a:xfrm>
          <a:prstGeom prst="rect">
            <a:avLst/>
          </a:prstGeom>
        </p:spPr>
      </p:pic>
      <p:pic>
        <p:nvPicPr>
          <p:cNvPr id="8" name="Picture 7">
            <a:extLst>
              <a:ext uri="{FF2B5EF4-FFF2-40B4-BE49-F238E27FC236}">
                <a16:creationId xmlns:a16="http://schemas.microsoft.com/office/drawing/2014/main" id="{8AAC16CA-12C7-8345-BF08-F11EA7B2CFE0}"/>
              </a:ext>
            </a:extLst>
          </p:cNvPr>
          <p:cNvPicPr>
            <a:picLocks noChangeAspect="1"/>
          </p:cNvPicPr>
          <p:nvPr/>
        </p:nvPicPr>
        <p:blipFill>
          <a:blip r:embed="rId4"/>
          <a:stretch>
            <a:fillRect/>
          </a:stretch>
        </p:blipFill>
        <p:spPr>
          <a:xfrm>
            <a:off x="0" y="5267151"/>
            <a:ext cx="1412776" cy="1412776"/>
          </a:xfrm>
          <a:prstGeom prst="rect">
            <a:avLst/>
          </a:prstGeom>
        </p:spPr>
      </p:pic>
      <p:sp>
        <p:nvSpPr>
          <p:cNvPr id="9" name="TextBox 8">
            <a:extLst>
              <a:ext uri="{FF2B5EF4-FFF2-40B4-BE49-F238E27FC236}">
                <a16:creationId xmlns:a16="http://schemas.microsoft.com/office/drawing/2014/main" id="{33F846FA-F018-144D-823E-988532F8BEA6}"/>
              </a:ext>
            </a:extLst>
          </p:cNvPr>
          <p:cNvSpPr txBox="1"/>
          <p:nvPr/>
        </p:nvSpPr>
        <p:spPr>
          <a:xfrm>
            <a:off x="903846" y="5905462"/>
            <a:ext cx="4131052" cy="523220"/>
          </a:xfrm>
          <a:prstGeom prst="rect">
            <a:avLst/>
          </a:prstGeom>
          <a:noFill/>
        </p:spPr>
        <p:txBody>
          <a:bodyPr wrap="square" rtlCol="0">
            <a:spAutoFit/>
          </a:bodyPr>
          <a:lstStyle/>
          <a:p>
            <a:r>
              <a:rPr lang="en-US" sz="1400" dirty="0"/>
              <a:t>Winner of European Society of Cognitive Psychology</a:t>
            </a:r>
          </a:p>
          <a:p>
            <a:r>
              <a:rPr lang="en-US" sz="1400" dirty="0"/>
              <a:t>Early Career Publication for PhDs</a:t>
            </a:r>
          </a:p>
        </p:txBody>
      </p:sp>
      <p:sp>
        <p:nvSpPr>
          <p:cNvPr id="11" name="TextBox 10">
            <a:extLst>
              <a:ext uri="{FF2B5EF4-FFF2-40B4-BE49-F238E27FC236}">
                <a16:creationId xmlns:a16="http://schemas.microsoft.com/office/drawing/2014/main" id="{A03E0546-1C95-2D46-B733-488CE4528523}"/>
              </a:ext>
            </a:extLst>
          </p:cNvPr>
          <p:cNvSpPr txBox="1"/>
          <p:nvPr/>
        </p:nvSpPr>
        <p:spPr>
          <a:xfrm>
            <a:off x="3653472" y="5290345"/>
            <a:ext cx="5184576" cy="369332"/>
          </a:xfrm>
          <a:prstGeom prst="rect">
            <a:avLst/>
          </a:prstGeom>
          <a:noFill/>
        </p:spPr>
        <p:txBody>
          <a:bodyPr wrap="square">
            <a:spAutoFit/>
          </a:bodyPr>
          <a:lstStyle/>
          <a:p>
            <a:r>
              <a:rPr lang="en-US" dirty="0">
                <a:hlinkClick r:id="rId5"/>
              </a:rPr>
              <a:t>https://doi.org/10.1016/j.cognition.2020.104520</a:t>
            </a:r>
            <a:endParaRPr lang="en-US" dirty="0"/>
          </a:p>
        </p:txBody>
      </p:sp>
    </p:spTree>
    <p:extLst>
      <p:ext uri="{BB962C8B-B14F-4D97-AF65-F5344CB8AC3E}">
        <p14:creationId xmlns:p14="http://schemas.microsoft.com/office/powerpoint/2010/main" val="9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t>Some Example Responses</a:t>
            </a:r>
          </a:p>
        </p:txBody>
      </p:sp>
      <p:sp>
        <p:nvSpPr>
          <p:cNvPr id="8" name="Content Placeholder 2"/>
          <p:cNvSpPr txBox="1">
            <a:spLocks/>
          </p:cNvSpPr>
          <p:nvPr/>
        </p:nvSpPr>
        <p:spPr>
          <a:xfrm>
            <a:off x="524238" y="1930400"/>
            <a:ext cx="8229600" cy="423490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a:spcBef>
                <a:spcPts val="3768"/>
              </a:spcBef>
            </a:pPr>
            <a:r>
              <a:rPr lang="en-IE" dirty="0">
                <a:solidFill>
                  <a:srgbClr val="00B050"/>
                </a:solidFill>
              </a:rPr>
              <a:t>“The boss told him he was doing a great job and apologized for not giving him more credit.”         </a:t>
            </a:r>
            <a:br>
              <a:rPr lang="en-IE" dirty="0">
                <a:solidFill>
                  <a:srgbClr val="00B050"/>
                </a:solidFill>
              </a:rPr>
            </a:br>
            <a:r>
              <a:rPr lang="en-IE" dirty="0">
                <a:solidFill>
                  <a:srgbClr val="00B050"/>
                </a:solidFill>
              </a:rPr>
              <a:t>                                                                (bj_pos_ans3)</a:t>
            </a:r>
          </a:p>
          <a:p>
            <a:pPr>
              <a:lnSpc>
                <a:spcPct val="130000"/>
              </a:lnSpc>
            </a:pPr>
            <a:r>
              <a:rPr lang="en-IE" dirty="0">
                <a:solidFill>
                  <a:srgbClr val="00B050"/>
                </a:solidFill>
              </a:rPr>
              <a:t>“His boss admits he is not been treated fairly and gives him a raise.”                                (bj_pos_ans2)</a:t>
            </a:r>
            <a:endParaRPr lang="en-IE" dirty="0"/>
          </a:p>
          <a:p>
            <a:pPr>
              <a:lnSpc>
                <a:spcPct val="130000"/>
              </a:lnSpc>
              <a:spcBef>
                <a:spcPts val="2424"/>
              </a:spcBef>
            </a:pPr>
            <a:r>
              <a:rPr lang="en-IE" dirty="0">
                <a:solidFill>
                  <a:srgbClr val="FF0000"/>
                </a:solidFill>
              </a:rPr>
              <a:t>“His boss fires him.”                            (bj_neg_ans1)</a:t>
            </a:r>
          </a:p>
        </p:txBody>
      </p:sp>
    </p:spTree>
    <p:extLst>
      <p:ext uri="{BB962C8B-B14F-4D97-AF65-F5344CB8AC3E}">
        <p14:creationId xmlns:p14="http://schemas.microsoft.com/office/powerpoint/2010/main" val="208012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
                                            <p:txEl>
                                              <p:pRg st="0" end="0"/>
                                            </p:txEl>
                                          </p:spTgt>
                                        </p:tgtEl>
                                        <p:attrNameLst>
                                          <p:attrName>style.color</p:attrName>
                                        </p:attrNameLst>
                                      </p:cBhvr>
                                      <p:to>
                                        <a:srgbClr val="00AA25"/>
                                      </p:to>
                                    </p:animClr>
                                  </p:childTnLst>
                                </p:cTn>
                              </p:par>
                              <p:par>
                                <p:cTn id="7" presetID="3" presetClass="emph" presetSubtype="2" fill="hold" nodeType="withEffect">
                                  <p:stCondLst>
                                    <p:cond delay="0"/>
                                  </p:stCondLst>
                                  <p:childTnLst>
                                    <p:animClr clrSpc="rgb" dir="cw">
                                      <p:cBhvr override="childStyle">
                                        <p:cTn id="8" dur="2000" fill="hold"/>
                                        <p:tgtEl>
                                          <p:spTgt spid="8">
                                            <p:txEl>
                                              <p:pRg st="1" end="1"/>
                                            </p:txEl>
                                          </p:spTgt>
                                        </p:tgtEl>
                                        <p:attrNameLst>
                                          <p:attrName>style.color</p:attrName>
                                        </p:attrNameLst>
                                      </p:cBhvr>
                                      <p:to>
                                        <a:srgbClr val="00AA25"/>
                                      </p:to>
                                    </p:animClr>
                                  </p:childTnLst>
                                </p:cTn>
                              </p:par>
                              <p:par>
                                <p:cTn id="9" presetID="3" presetClass="emph" presetSubtype="2" fill="hold" nodeType="withEffect">
                                  <p:stCondLst>
                                    <p:cond delay="0"/>
                                  </p:stCondLst>
                                  <p:childTnLst>
                                    <p:animClr clrSpc="rgb" dir="cw">
                                      <p:cBhvr override="childStyle">
                                        <p:cTn id="10" dur="2000" fill="hold"/>
                                        <p:tgtEl>
                                          <p:spTgt spid="8">
                                            <p:txEl>
                                              <p:pRg st="2" end="2"/>
                                            </p:txEl>
                                          </p:spTgt>
                                        </p:tgtEl>
                                        <p:attrNameLst>
                                          <p:attrName>style.color</p:attrName>
                                        </p:attrNameLst>
                                      </p:cBhvr>
                                      <p:to>
                                        <a:srgbClr val="D5060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30DE-EBAC-E947-8605-7BBA427385F7}"/>
              </a:ext>
            </a:extLst>
          </p:cNvPr>
          <p:cNvSpPr>
            <a:spLocks noGrp="1"/>
          </p:cNvSpPr>
          <p:nvPr>
            <p:ph type="title"/>
          </p:nvPr>
        </p:nvSpPr>
        <p:spPr/>
        <p:txBody>
          <a:bodyPr/>
          <a:lstStyle/>
          <a:p>
            <a:r>
              <a:rPr lang="en-US" dirty="0"/>
              <a:t>Current Hypothesis:</a:t>
            </a:r>
            <a:br>
              <a:rPr lang="en-US" dirty="0"/>
            </a:br>
            <a:r>
              <a:rPr lang="en-US" sz="3200" dirty="0"/>
              <a:t>Valence Countering</a:t>
            </a:r>
            <a:endParaRPr lang="en-US" dirty="0">
              <a:highlight>
                <a:srgbClr val="FFFF00"/>
              </a:highlight>
            </a:endParaRPr>
          </a:p>
        </p:txBody>
      </p:sp>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646" y="2960216"/>
            <a:ext cx="914400" cy="914400"/>
          </a:xfrm>
          <a:prstGeom prst="rect">
            <a:avLst/>
          </a:prstGeom>
        </p:spPr>
      </p:pic>
      <p:sp>
        <p:nvSpPr>
          <p:cNvPr id="11" name="TextBox 10">
            <a:extLst>
              <a:ext uri="{FF2B5EF4-FFF2-40B4-BE49-F238E27FC236}">
                <a16:creationId xmlns:a16="http://schemas.microsoft.com/office/drawing/2014/main" id="{1B9A11DE-61F0-F94F-89E0-29AEE3BF7E55}"/>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2427A788-689B-304C-8AAA-3DB39E6D490B}"/>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4" name="Graphic 13" descr="Worried face outline with solid fill">
            <a:extLst>
              <a:ext uri="{FF2B5EF4-FFF2-40B4-BE49-F238E27FC236}">
                <a16:creationId xmlns:a16="http://schemas.microsoft.com/office/drawing/2014/main" id="{A3433358-DEF7-CA4F-8385-BAA1B34841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86322" y="2960216"/>
            <a:ext cx="914400" cy="914400"/>
          </a:xfrm>
          <a:prstGeom prst="rect">
            <a:avLst/>
          </a:prstGeom>
        </p:spPr>
      </p:pic>
    </p:spTree>
    <p:extLst>
      <p:ext uri="{BB962C8B-B14F-4D97-AF65-F5344CB8AC3E}">
        <p14:creationId xmlns:p14="http://schemas.microsoft.com/office/powerpoint/2010/main" val="268903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F43B4D-C296-DB45-8E6D-5DF2786CB3E9}"/>
              </a:ext>
            </a:extLst>
          </p:cNvPr>
          <p:cNvSpPr>
            <a:spLocks noGrp="1"/>
          </p:cNvSpPr>
          <p:nvPr>
            <p:ph idx="1"/>
          </p:nvPr>
        </p:nvSpPr>
        <p:spPr>
          <a:xfrm>
            <a:off x="321733" y="5373216"/>
            <a:ext cx="8500533" cy="792088"/>
          </a:xfrm>
        </p:spPr>
        <p:txBody>
          <a:bodyPr>
            <a:normAutofit lnSpcReduction="10000"/>
          </a:bodyPr>
          <a:lstStyle/>
          <a:p>
            <a:pPr marL="0" indent="0" algn="ctr">
              <a:buNone/>
            </a:pPr>
            <a:r>
              <a:rPr lang="en-US" dirty="0"/>
              <a:t>The “unexpected” is the counter of the valence of the given events.</a:t>
            </a:r>
          </a:p>
        </p:txBody>
      </p:sp>
      <p:pic>
        <p:nvPicPr>
          <p:cNvPr id="6" name="Graphic 5" descr="Arrow: Rotate right">
            <a:extLst>
              <a:ext uri="{FF2B5EF4-FFF2-40B4-BE49-F238E27FC236}">
                <a16:creationId xmlns:a16="http://schemas.microsoft.com/office/drawing/2014/main" id="{33164BFB-B1CA-8341-AD75-0198A141D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114800" y="2971800"/>
            <a:ext cx="914400" cy="914400"/>
          </a:xfrm>
          <a:prstGeom prst="rect">
            <a:avLst/>
          </a:prstGeom>
        </p:spPr>
      </p:pic>
      <p:pic>
        <p:nvPicPr>
          <p:cNvPr id="8" name="Graphic 7" descr="Smiling face with no fill">
            <a:extLst>
              <a:ext uri="{FF2B5EF4-FFF2-40B4-BE49-F238E27FC236}">
                <a16:creationId xmlns:a16="http://schemas.microsoft.com/office/drawing/2014/main" id="{3A22278B-8F24-8643-95A8-960DC7F6B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1953" y="2971800"/>
            <a:ext cx="914400" cy="914400"/>
          </a:xfrm>
          <a:prstGeom prst="rect">
            <a:avLst/>
          </a:prstGeom>
        </p:spPr>
      </p:pic>
      <p:sp>
        <p:nvSpPr>
          <p:cNvPr id="9" name="TextBox 8">
            <a:extLst>
              <a:ext uri="{FF2B5EF4-FFF2-40B4-BE49-F238E27FC236}">
                <a16:creationId xmlns:a16="http://schemas.microsoft.com/office/drawing/2014/main" id="{C796C372-28EF-9A43-AA48-9C5275B0833C}"/>
              </a:ext>
            </a:extLst>
          </p:cNvPr>
          <p:cNvSpPr txBox="1"/>
          <p:nvPr/>
        </p:nvSpPr>
        <p:spPr>
          <a:xfrm>
            <a:off x="3005304" y="2436288"/>
            <a:ext cx="976742" cy="369332"/>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Material</a:t>
            </a:r>
          </a:p>
        </p:txBody>
      </p:sp>
      <p:sp>
        <p:nvSpPr>
          <p:cNvPr id="12" name="TextBox 11">
            <a:extLst>
              <a:ext uri="{FF2B5EF4-FFF2-40B4-BE49-F238E27FC236}">
                <a16:creationId xmlns:a16="http://schemas.microsoft.com/office/drawing/2014/main" id="{F7AFE54F-1EF2-5B4D-B712-9C1E23D5C9C4}"/>
              </a:ext>
            </a:extLst>
          </p:cNvPr>
          <p:cNvSpPr txBox="1"/>
          <p:nvPr/>
        </p:nvSpPr>
        <p:spPr>
          <a:xfrm>
            <a:off x="4744982" y="2276872"/>
            <a:ext cx="1885773" cy="646331"/>
          </a:xfrm>
          <a:prstGeom prst="rect">
            <a:avLst/>
          </a:prstGeom>
          <a:noFill/>
        </p:spPr>
        <p:txBody>
          <a:bodyPr wrap="none" rtlCol="0">
            <a:spAutoFit/>
          </a:bodyPr>
          <a:lstStyle/>
          <a:p>
            <a:r>
              <a:rPr lang="en-US" dirty="0">
                <a:solidFill>
                  <a:schemeClr val="tx1">
                    <a:lumMod val="65000"/>
                    <a:lumOff val="35000"/>
                  </a:schemeClr>
                </a:solidFill>
                <a:latin typeface="Ubuntu Light" panose="020B0304030602030204" pitchFamily="34" charset="0"/>
              </a:rPr>
              <a:t>Unexpected Event</a:t>
            </a:r>
          </a:p>
          <a:p>
            <a:pPr algn="ctr"/>
            <a:r>
              <a:rPr lang="en-US" dirty="0">
                <a:solidFill>
                  <a:schemeClr val="tx1">
                    <a:lumMod val="65000"/>
                    <a:lumOff val="35000"/>
                  </a:schemeClr>
                </a:solidFill>
                <a:latin typeface="Ubuntu Light" panose="020B0304030602030204" pitchFamily="34" charset="0"/>
              </a:rPr>
              <a:t>(Response)</a:t>
            </a:r>
          </a:p>
        </p:txBody>
      </p:sp>
      <p:pic>
        <p:nvPicPr>
          <p:cNvPr id="13" name="Graphic 12" descr="Worried face outline with solid fill">
            <a:extLst>
              <a:ext uri="{FF2B5EF4-FFF2-40B4-BE49-F238E27FC236}">
                <a16:creationId xmlns:a16="http://schemas.microsoft.com/office/drawing/2014/main" id="{F7E4C15C-2433-D743-A823-C7BA9E56E7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09369" y="2971800"/>
            <a:ext cx="914400" cy="914400"/>
          </a:xfrm>
          <a:prstGeom prst="rect">
            <a:avLst/>
          </a:prstGeom>
        </p:spPr>
      </p:pic>
      <p:sp>
        <p:nvSpPr>
          <p:cNvPr id="11" name="Title 1">
            <a:extLst>
              <a:ext uri="{FF2B5EF4-FFF2-40B4-BE49-F238E27FC236}">
                <a16:creationId xmlns:a16="http://schemas.microsoft.com/office/drawing/2014/main" id="{C051F0AE-8133-FC46-BCE9-8E8C767009C7}"/>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Current Hypothesis:</a:t>
            </a:r>
            <a:br>
              <a:rPr lang="en-US" dirty="0"/>
            </a:br>
            <a:r>
              <a:rPr lang="en-US" sz="3200" dirty="0"/>
              <a:t>Valence Countering</a:t>
            </a:r>
            <a:endParaRPr lang="en-US" dirty="0">
              <a:highlight>
                <a:srgbClr val="FFFF00"/>
              </a:highlight>
            </a:endParaRPr>
          </a:p>
        </p:txBody>
      </p:sp>
    </p:spTree>
    <p:extLst>
      <p:ext uri="{BB962C8B-B14F-4D97-AF65-F5344CB8AC3E}">
        <p14:creationId xmlns:p14="http://schemas.microsoft.com/office/powerpoint/2010/main" val="195069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051720" y="2226816"/>
            <a:ext cx="5972580" cy="4082504"/>
          </a:xfrm>
        </p:spPr>
        <p:txBody>
          <a:bodyPr>
            <a:normAutofit/>
          </a:bodyPr>
          <a:lstStyle/>
          <a:p>
            <a:pPr marL="0" indent="0" algn="ctr">
              <a:buNone/>
            </a:pPr>
            <a:r>
              <a:rPr lang="en-IE" sz="2800" dirty="0">
                <a:solidFill>
                  <a:schemeClr val="tx1"/>
                </a:solidFill>
              </a:rPr>
              <a:t>Louise wants to go shopping and stops by the ATM to get some money.</a:t>
            </a:r>
          </a:p>
          <a:p>
            <a:pPr marL="0" indent="0" algn="ctr">
              <a:buNone/>
            </a:pPr>
            <a:endParaRPr lang="en-IE" sz="2800" dirty="0">
              <a:solidFill>
                <a:schemeClr val="tx1"/>
              </a:solidFill>
            </a:endParaRPr>
          </a:p>
          <a:p>
            <a:pPr marL="0" indent="0" algn="ctr">
              <a:buNone/>
            </a:pPr>
            <a:r>
              <a:rPr lang="en-IE" sz="2800" dirty="0">
                <a:solidFill>
                  <a:schemeClr val="tx1"/>
                </a:solidFill>
              </a:rPr>
              <a:t>Unexpectedly, “She was robbed at the ATM.”</a:t>
            </a:r>
            <a:endParaRPr lang="en-US" sz="2800" dirty="0">
              <a:solidFill>
                <a:schemeClr val="tx1"/>
              </a:solidFill>
            </a:endParaRPr>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23</a:t>
            </a:fld>
            <a:endParaRPr lang="en-GB" dirty="0"/>
          </a:p>
        </p:txBody>
      </p:sp>
      <p:pic>
        <p:nvPicPr>
          <p:cNvPr id="6" name="Graphic 5" descr="Arrow: Rotate right">
            <a:extLst>
              <a:ext uri="{FF2B5EF4-FFF2-40B4-BE49-F238E27FC236}">
                <a16:creationId xmlns:a16="http://schemas.microsoft.com/office/drawing/2014/main" id="{D668FA26-4FDC-EE41-A3B4-30C2381CC6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02957">
            <a:off x="7762056" y="2748908"/>
            <a:ext cx="914400" cy="914400"/>
          </a:xfrm>
          <a:prstGeom prst="rect">
            <a:avLst/>
          </a:prstGeom>
        </p:spPr>
      </p:pic>
      <p:pic>
        <p:nvPicPr>
          <p:cNvPr id="9" name="Graphic 8" descr="Smiling face with no fill">
            <a:extLst>
              <a:ext uri="{FF2B5EF4-FFF2-40B4-BE49-F238E27FC236}">
                <a16:creationId xmlns:a16="http://schemas.microsoft.com/office/drawing/2014/main" id="{1431560C-C391-0A41-9ED6-B407FC7250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500" y="2129652"/>
            <a:ext cx="914400" cy="914400"/>
          </a:xfrm>
          <a:prstGeom prst="rect">
            <a:avLst/>
          </a:prstGeom>
        </p:spPr>
      </p:pic>
      <p:pic>
        <p:nvPicPr>
          <p:cNvPr id="13" name="Graphic 12" descr="Worried face outline with solid fill">
            <a:extLst>
              <a:ext uri="{FF2B5EF4-FFF2-40B4-BE49-F238E27FC236}">
                <a16:creationId xmlns:a16="http://schemas.microsoft.com/office/drawing/2014/main" id="{B7FA720B-CEFB-5A4B-BA77-61BCB3BE7B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432" y="3429000"/>
            <a:ext cx="914400" cy="914400"/>
          </a:xfrm>
          <a:prstGeom prst="rect">
            <a:avLst/>
          </a:prstGeom>
        </p:spPr>
      </p:pic>
    </p:spTree>
    <p:extLst>
      <p:ext uri="{BB962C8B-B14F-4D97-AF65-F5344CB8AC3E}">
        <p14:creationId xmlns:p14="http://schemas.microsoft.com/office/powerpoint/2010/main" val="3337214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2B39B-468C-AD4E-8EB3-8B21C05D29CB}"/>
              </a:ext>
            </a:extLst>
          </p:cNvPr>
          <p:cNvSpPr>
            <a:spLocks noGrp="1"/>
          </p:cNvSpPr>
          <p:nvPr>
            <p:ph idx="1"/>
          </p:nvPr>
        </p:nvSpPr>
        <p:spPr>
          <a:xfrm>
            <a:off x="2158949" y="1930400"/>
            <a:ext cx="6228348" cy="4234904"/>
          </a:xfrm>
        </p:spPr>
        <p:txBody>
          <a:bodyPr>
            <a:normAutofit/>
          </a:bodyPr>
          <a:lstStyle/>
          <a:p>
            <a:pPr marL="0" indent="0" algn="ctr">
              <a:buNone/>
            </a:pPr>
            <a:r>
              <a:rPr lang="en-IE" sz="2800" dirty="0">
                <a:solidFill>
                  <a:schemeClr val="tx1"/>
                </a:solidFill>
              </a:rPr>
              <a:t>Bob wants to quit his job because he is not credited for his hard work.</a:t>
            </a:r>
          </a:p>
          <a:p>
            <a:pPr marL="0" indent="0" algn="ctr">
              <a:buNone/>
            </a:pPr>
            <a:endParaRPr lang="en-IE" sz="2800" dirty="0">
              <a:solidFill>
                <a:schemeClr val="tx1"/>
              </a:solidFill>
            </a:endParaRPr>
          </a:p>
          <a:p>
            <a:pPr marL="0" indent="0" algn="ctr">
              <a:buNone/>
            </a:pPr>
            <a:r>
              <a:rPr lang="en-IE" sz="2800" dirty="0">
                <a:solidFill>
                  <a:schemeClr val="tx1"/>
                </a:solidFill>
              </a:rPr>
              <a:t>Unexpectedly, “The boss told him he was doing a great job and apologized for not giving him more credit.”</a:t>
            </a:r>
            <a:endParaRPr lang="en-US" sz="2800" dirty="0">
              <a:solidFill>
                <a:schemeClr val="tx1"/>
              </a:solidFill>
            </a:endParaRPr>
          </a:p>
        </p:txBody>
      </p:sp>
      <p:sp>
        <p:nvSpPr>
          <p:cNvPr id="4" name="Footer Placeholder 3">
            <a:extLst>
              <a:ext uri="{FF2B5EF4-FFF2-40B4-BE49-F238E27FC236}">
                <a16:creationId xmlns:a16="http://schemas.microsoft.com/office/drawing/2014/main" id="{444B8652-4576-BD45-84C7-64C48015B0F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9129EBD-EEAC-CB4E-9C07-5A1DD8AAABF9}"/>
              </a:ext>
            </a:extLst>
          </p:cNvPr>
          <p:cNvSpPr>
            <a:spLocks noGrp="1"/>
          </p:cNvSpPr>
          <p:nvPr>
            <p:ph type="sldNum" sz="quarter" idx="12"/>
          </p:nvPr>
        </p:nvSpPr>
        <p:spPr/>
        <p:txBody>
          <a:bodyPr/>
          <a:lstStyle/>
          <a:p>
            <a:fld id="{EB0C8133-AF5C-49AA-B844-F6668C19F3DF}" type="slidenum">
              <a:rPr lang="en-GB" smtClean="0"/>
              <a:pPr/>
              <a:t>24</a:t>
            </a:fld>
            <a:endParaRPr lang="en-GB" dirty="0"/>
          </a:p>
        </p:txBody>
      </p:sp>
      <p:pic>
        <p:nvPicPr>
          <p:cNvPr id="6" name="Graphic 5" descr="Arrow: Rotate right">
            <a:extLst>
              <a:ext uri="{FF2B5EF4-FFF2-40B4-BE49-F238E27FC236}">
                <a16:creationId xmlns:a16="http://schemas.microsoft.com/office/drawing/2014/main" id="{9549E308-6D22-8A4B-9B62-09CBA5C2A0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046832">
            <a:off x="8001499" y="2523861"/>
            <a:ext cx="914400" cy="914400"/>
          </a:xfrm>
          <a:prstGeom prst="rect">
            <a:avLst/>
          </a:prstGeom>
        </p:spPr>
      </p:pic>
      <p:pic>
        <p:nvPicPr>
          <p:cNvPr id="7" name="Graphic 6" descr="Smiling face with no fill">
            <a:extLst>
              <a:ext uri="{FF2B5EF4-FFF2-40B4-BE49-F238E27FC236}">
                <a16:creationId xmlns:a16="http://schemas.microsoft.com/office/drawing/2014/main" id="{73616DB6-89D0-2E45-BDE6-376117CC62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592" y="3717032"/>
            <a:ext cx="914400" cy="914400"/>
          </a:xfrm>
          <a:prstGeom prst="rect">
            <a:avLst/>
          </a:prstGeom>
        </p:spPr>
      </p:pic>
      <p:pic>
        <p:nvPicPr>
          <p:cNvPr id="10" name="Graphic 9" descr="Worried face outline with solid fill">
            <a:extLst>
              <a:ext uri="{FF2B5EF4-FFF2-40B4-BE49-F238E27FC236}">
                <a16:creationId xmlns:a16="http://schemas.microsoft.com/office/drawing/2014/main" id="{A68448C2-C94B-D345-9D06-18723AC7FC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92" y="1926272"/>
            <a:ext cx="914400" cy="914400"/>
          </a:xfrm>
          <a:prstGeom prst="rect">
            <a:avLst/>
          </a:prstGeom>
        </p:spPr>
      </p:pic>
    </p:spTree>
    <p:extLst>
      <p:ext uri="{BB962C8B-B14F-4D97-AF65-F5344CB8AC3E}">
        <p14:creationId xmlns:p14="http://schemas.microsoft.com/office/powerpoint/2010/main" val="1050890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3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a:bodyPr>
          <a:lstStyle/>
          <a:p>
            <a:pPr marL="0" indent="0">
              <a:buNone/>
            </a:pPr>
            <a:r>
              <a:rPr lang="en-US" sz="2400" dirty="0"/>
              <a:t>As before,</a:t>
            </a:r>
          </a:p>
          <a:p>
            <a:r>
              <a:rPr lang="en-US" sz="2400" dirty="0"/>
              <a:t>20 materials  (10 scenarios with positive/negative variants)</a:t>
            </a:r>
          </a:p>
          <a:p>
            <a:pPr marL="0" indent="0">
              <a:buNone/>
            </a:pPr>
            <a:endParaRPr lang="en-US" sz="2400" dirty="0"/>
          </a:p>
          <a:p>
            <a:r>
              <a:rPr lang="en-US" sz="2400" dirty="0"/>
              <a:t>2 Valence Conditions for the Same Scenario</a:t>
            </a:r>
          </a:p>
          <a:p>
            <a:pPr lvl="1"/>
            <a:r>
              <a:rPr lang="en-US" sz="2400" dirty="0"/>
              <a:t>Positively or Negatively Valenced Plan Step</a:t>
            </a:r>
          </a:p>
          <a:p>
            <a:pPr lvl="1"/>
            <a:endParaRPr lang="en-US" sz="2400" dirty="0"/>
          </a:p>
          <a:p>
            <a:r>
              <a:rPr lang="en-US" sz="2400" dirty="0"/>
              <a:t>1,018 Unexpected Events from 102 Participants</a:t>
            </a:r>
          </a:p>
          <a:p>
            <a:pPr lvl="1"/>
            <a:r>
              <a:rPr lang="en-US" sz="1600" dirty="0"/>
              <a:t>(2 missing responses)</a:t>
            </a:r>
          </a:p>
          <a:p>
            <a:endParaRPr lang="en-US" sz="2400" dirty="0"/>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25</a:t>
            </a:fld>
            <a:endParaRPr lang="en-GB" dirty="0"/>
          </a:p>
        </p:txBody>
      </p:sp>
    </p:spTree>
    <p:extLst>
      <p:ext uri="{BB962C8B-B14F-4D97-AF65-F5344CB8AC3E}">
        <p14:creationId xmlns:p14="http://schemas.microsoft.com/office/powerpoint/2010/main" val="2017860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978B48-2C8E-084A-9894-2ADADB5EC44A}"/>
              </a:ext>
            </a:extLst>
          </p:cNvPr>
          <p:cNvSpPr>
            <a:spLocks noGrp="1"/>
          </p:cNvSpPr>
          <p:nvPr>
            <p:ph type="title"/>
          </p:nvPr>
        </p:nvSpPr>
        <p:spPr>
          <a:xfrm>
            <a:off x="628650" y="188640"/>
            <a:ext cx="7886700" cy="1325563"/>
          </a:xfrm>
        </p:spPr>
        <p:txBody>
          <a:bodyPr/>
          <a:lstStyle/>
          <a:p>
            <a:r>
              <a:rPr lang="en-US" dirty="0"/>
              <a:t>Study 3 – Material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5822174"/>
              </p:ext>
            </p:extLst>
          </p:nvPr>
        </p:nvGraphicFramePr>
        <p:xfrm>
          <a:off x="426368" y="1268760"/>
          <a:ext cx="8291264" cy="4824535"/>
        </p:xfrm>
        <a:graphic>
          <a:graphicData uri="http://schemas.openxmlformats.org/drawingml/2006/table">
            <a:tbl>
              <a:tblPr firstRow="1" bandRow="1">
                <a:tableStyleId>{2D5ABB26-0587-4C30-8999-92F81FD0307C}</a:tableStyleId>
              </a:tblPr>
              <a:tblGrid>
                <a:gridCol w="1594520">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048672">
                  <a:extLst>
                    <a:ext uri="{9D8B030D-6E8A-4147-A177-3AD203B41FA5}">
                      <a16:colId xmlns:a16="http://schemas.microsoft.com/office/drawing/2014/main" val="20002"/>
                    </a:ext>
                  </a:extLst>
                </a:gridCol>
              </a:tblGrid>
              <a:tr h="872717">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en-IE"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gridSpan="2">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rowSpan="2">
                  <a:txBody>
                    <a:bodyPr/>
                    <a:lstStyle/>
                    <a:p>
                      <a:pPr algn="r"/>
                      <a:r>
                        <a:rPr lang="en-IE" dirty="0"/>
                        <a:t>Valenced </a:t>
                      </a:r>
                    </a:p>
                    <a:p>
                      <a:pPr algn="r"/>
                      <a:r>
                        <a:rPr lang="en-IE" dirty="0"/>
                        <a:t>Plan Step</a:t>
                      </a:r>
                    </a:p>
                  </a:txBody>
                  <a:tcPr anchor="ctr"/>
                </a:tc>
                <a:tc>
                  <a:txBody>
                    <a:bodyPr/>
                    <a:lstStyle/>
                    <a:p>
                      <a:pPr algn="ctr"/>
                      <a:r>
                        <a:rPr lang="en-IE" dirty="0"/>
                        <a:t>POS: </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rise because she won a big account for her company.</a:t>
                      </a:r>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0002"/>
                  </a:ext>
                </a:extLst>
              </a:tr>
              <a:tr h="647121">
                <a:tc vMerge="1">
                  <a:txBody>
                    <a:bodyPr/>
                    <a:lstStyle/>
                    <a:p>
                      <a:pPr algn="ctr"/>
                      <a:endParaRPr lang="en-IE" dirty="0"/>
                    </a:p>
                  </a:txBody>
                  <a:tcPr anchor="ctr"/>
                </a:tc>
                <a:tc>
                  <a:txBody>
                    <a:bodyPr/>
                    <a:lstStyle/>
                    <a:p>
                      <a:r>
                        <a:rPr lang="en-IE" dirty="0"/>
                        <a:t>NEG: </a:t>
                      </a:r>
                      <a:endParaRPr lang="en-US" dirty="0"/>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previous week, she received a pay cut because she lost a big account for her company.</a:t>
                      </a:r>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3"/>
                  </a:ext>
                </a:extLst>
              </a:tr>
              <a:tr h="647121">
                <a:tc gridSpan="2">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hMerge="1">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ctr"/>
                      <a:endParaRPr lang="en-IE" dirty="0"/>
                    </a:p>
                  </a:txBody>
                  <a:tcPr anchor="ctr"/>
                </a:tc>
                <a:tc>
                  <a:txBody>
                    <a:bodyPr/>
                    <a:lstStyle/>
                    <a:p>
                      <a:endParaRPr lang="en-US"/>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ctr"/>
                      <a:endParaRPr lang="en-IE" dirty="0"/>
                    </a:p>
                  </a:txBody>
                  <a:tcPr anchor="ctr"/>
                </a:tc>
                <a:tc>
                  <a:txBody>
                    <a:bodyPr/>
                    <a:lstStyle/>
                    <a:p>
                      <a:endParaRPr lang="en-US"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0934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3E4D1C3F-AD50-A74B-9091-B69659A16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65" y="136526"/>
            <a:ext cx="9020470" cy="6584949"/>
          </a:xfrm>
          <a:prstGeom prst="rect">
            <a:avLst/>
          </a:prstGeom>
        </p:spPr>
      </p:pic>
      <p:sp>
        <p:nvSpPr>
          <p:cNvPr id="5" name="Slide Number Placeholder 4">
            <a:extLst>
              <a:ext uri="{FF2B5EF4-FFF2-40B4-BE49-F238E27FC236}">
                <a16:creationId xmlns:a16="http://schemas.microsoft.com/office/drawing/2014/main" id="{97DA2C45-9EC1-A14A-A510-D1B5A254008F}"/>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27</a:t>
            </a:fld>
            <a:endParaRPr lang="en-US"/>
          </a:p>
        </p:txBody>
      </p:sp>
    </p:spTree>
    <p:extLst>
      <p:ext uri="{BB962C8B-B14F-4D97-AF65-F5344CB8AC3E}">
        <p14:creationId xmlns:p14="http://schemas.microsoft.com/office/powerpoint/2010/main" val="471638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065" y="731836"/>
            <a:ext cx="8229600" cy="1184996"/>
          </a:xfrm>
        </p:spPr>
        <p:txBody>
          <a:bodyPr>
            <a:normAutofit/>
          </a:bodyPr>
          <a:lstStyle/>
          <a:p>
            <a:r>
              <a:rPr lang="en-IE" b="1" dirty="0"/>
              <a:t>Conclusions </a:t>
            </a:r>
          </a:p>
        </p:txBody>
      </p:sp>
      <p:sp>
        <p:nvSpPr>
          <p:cNvPr id="4" name="Content Placeholder 2">
            <a:extLst>
              <a:ext uri="{FF2B5EF4-FFF2-40B4-BE49-F238E27FC236}">
                <a16:creationId xmlns:a16="http://schemas.microsoft.com/office/drawing/2014/main" id="{1DBE65B0-2942-A448-9383-665710A2F47F}"/>
              </a:ext>
            </a:extLst>
          </p:cNvPr>
          <p:cNvSpPr>
            <a:spLocks noGrp="1"/>
          </p:cNvSpPr>
          <p:nvPr>
            <p:ph idx="1"/>
          </p:nvPr>
        </p:nvSpPr>
        <p:spPr>
          <a:xfrm>
            <a:off x="491065" y="2032000"/>
            <a:ext cx="7609327" cy="4094164"/>
          </a:xfrm>
        </p:spPr>
        <p:txBody>
          <a:bodyPr>
            <a:normAutofit/>
          </a:bodyPr>
          <a:lstStyle/>
          <a:p>
            <a:r>
              <a:rPr lang="en-US" sz="3200" dirty="0"/>
              <a:t>There does appear to be a negativity bias.</a:t>
            </a:r>
          </a:p>
          <a:p>
            <a:pPr lvl="1"/>
            <a:r>
              <a:rPr lang="en-US" sz="2800" dirty="0"/>
              <a:t>regardless of material valence.</a:t>
            </a:r>
          </a:p>
          <a:p>
            <a:pPr lvl="1"/>
            <a:endParaRPr lang="en-US" dirty="0"/>
          </a:p>
          <a:p>
            <a:r>
              <a:rPr lang="en-US" sz="3200" b="1" dirty="0"/>
              <a:t>However, there also appears to be a slight countering effect.</a:t>
            </a:r>
          </a:p>
          <a:p>
            <a:pPr lvl="1"/>
            <a:r>
              <a:rPr lang="en-US" dirty="0"/>
              <a:t>Negative materials get more positive answers…</a:t>
            </a:r>
          </a:p>
          <a:p>
            <a:pPr lvl="1"/>
            <a:endParaRPr lang="en-US" dirty="0"/>
          </a:p>
          <a:p>
            <a:r>
              <a:rPr lang="en-US" dirty="0"/>
              <a:t>Applications: CBT, XAI, </a:t>
            </a:r>
            <a:r>
              <a:rPr lang="en-US" dirty="0" err="1"/>
              <a:t>etc</a:t>
            </a:r>
            <a:r>
              <a:rPr lang="en-US" dirty="0"/>
              <a:t>…</a:t>
            </a:r>
          </a:p>
          <a:p>
            <a:pPr marL="457200" lvl="1" indent="0">
              <a:buNone/>
            </a:pPr>
            <a:endParaRPr lang="en-US" sz="2400" dirty="0"/>
          </a:p>
        </p:txBody>
      </p:sp>
      <p:sp>
        <p:nvSpPr>
          <p:cNvPr id="3" name="TextBox 2">
            <a:extLst>
              <a:ext uri="{FF2B5EF4-FFF2-40B4-BE49-F238E27FC236}">
                <a16:creationId xmlns:a16="http://schemas.microsoft.com/office/drawing/2014/main" id="{333FEC9F-2535-3643-A842-2091942652A2}"/>
              </a:ext>
            </a:extLst>
          </p:cNvPr>
          <p:cNvSpPr txBox="1"/>
          <p:nvPr/>
        </p:nvSpPr>
        <p:spPr>
          <a:xfrm>
            <a:off x="1870364" y="3117273"/>
            <a:ext cx="184731" cy="369332"/>
          </a:xfrm>
          <a:prstGeom prst="rect">
            <a:avLst/>
          </a:prstGeom>
          <a:noFill/>
        </p:spPr>
        <p:txBody>
          <a:bodyPr wrap="none" rtlCol="0">
            <a:spAutoFit/>
          </a:bodyPr>
          <a:lstStyle/>
          <a:p>
            <a:endParaRPr lang="en-US" dirty="0" err="1">
              <a:solidFill>
                <a:schemeClr val="tx1">
                  <a:lumMod val="65000"/>
                  <a:lumOff val="35000"/>
                </a:schemeClr>
              </a:solidFill>
              <a:latin typeface="Ubuntu Light" panose="020B0304030602030204" pitchFamily="34" charset="0"/>
            </a:endParaRPr>
          </a:p>
        </p:txBody>
      </p:sp>
    </p:spTree>
    <p:extLst>
      <p:ext uri="{BB962C8B-B14F-4D97-AF65-F5344CB8AC3E}">
        <p14:creationId xmlns:p14="http://schemas.microsoft.com/office/powerpoint/2010/main" val="2088823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Qr code&#10;&#10;Description automatically generated">
            <a:extLst>
              <a:ext uri="{FF2B5EF4-FFF2-40B4-BE49-F238E27FC236}">
                <a16:creationId xmlns:a16="http://schemas.microsoft.com/office/drawing/2014/main" id="{0F0388D5-0DA1-5E43-95BA-C87ED61B4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082" y="2111583"/>
            <a:ext cx="1651655" cy="1651655"/>
          </a:xfrm>
          <a:prstGeom prst="rect">
            <a:avLst/>
          </a:prstGeom>
        </p:spPr>
      </p:pic>
      <p:grpSp>
        <p:nvGrpSpPr>
          <p:cNvPr id="15" name="Group 14">
            <a:extLst>
              <a:ext uri="{FF2B5EF4-FFF2-40B4-BE49-F238E27FC236}">
                <a16:creationId xmlns:a16="http://schemas.microsoft.com/office/drawing/2014/main" id="{907043F8-8845-2241-A79B-2726B00CB59B}"/>
              </a:ext>
            </a:extLst>
          </p:cNvPr>
          <p:cNvGrpSpPr/>
          <p:nvPr/>
        </p:nvGrpSpPr>
        <p:grpSpPr>
          <a:xfrm>
            <a:off x="5336962" y="5229200"/>
            <a:ext cx="1689001" cy="369332"/>
            <a:chOff x="6791000" y="5489881"/>
            <a:chExt cx="1689001" cy="369332"/>
          </a:xfrm>
        </p:grpSpPr>
        <p:sp>
          <p:nvSpPr>
            <p:cNvPr id="10" name="TextBox 9">
              <a:extLst>
                <a:ext uri="{FF2B5EF4-FFF2-40B4-BE49-F238E27FC236}">
                  <a16:creationId xmlns:a16="http://schemas.microsoft.com/office/drawing/2014/main" id="{2974E55D-47CF-A84A-92F8-83051485C586}"/>
                </a:ext>
              </a:extLst>
            </p:cNvPr>
            <p:cNvSpPr txBox="1"/>
            <p:nvPr/>
          </p:nvSpPr>
          <p:spPr>
            <a:xfrm>
              <a:off x="7086671" y="5489881"/>
              <a:ext cx="1393330" cy="369332"/>
            </a:xfrm>
            <a:prstGeom prst="rect">
              <a:avLst/>
            </a:prstGeom>
            <a:solidFill>
              <a:schemeClr val="bg1"/>
            </a:solidFill>
          </p:spPr>
          <p:txBody>
            <a:bodyPr wrap="square" rtlCol="0">
              <a:spAutoFit/>
            </a:bodyPr>
            <a:lstStyle/>
            <a:p>
              <a:r>
                <a:rPr lang="en-US" dirty="0" err="1"/>
                <a:t>MollySQuinn</a:t>
              </a:r>
              <a:endParaRPr lang="en-US" dirty="0"/>
            </a:p>
          </p:txBody>
        </p:sp>
        <p:pic>
          <p:nvPicPr>
            <p:cNvPr id="13" name="Picture 12">
              <a:extLst>
                <a:ext uri="{FF2B5EF4-FFF2-40B4-BE49-F238E27FC236}">
                  <a16:creationId xmlns:a16="http://schemas.microsoft.com/office/drawing/2014/main" id="{F2C82568-4DBC-7746-9728-25D9FA7D1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000" y="5516671"/>
              <a:ext cx="289270" cy="289270"/>
            </a:xfrm>
            <a:prstGeom prst="rect">
              <a:avLst/>
            </a:prstGeom>
          </p:spPr>
        </p:pic>
      </p:grpSp>
      <p:pic>
        <p:nvPicPr>
          <p:cNvPr id="20" name="Picture 19" descr="Graphical user interface, text, application&#10;&#10;Description automatically generated">
            <a:extLst>
              <a:ext uri="{FF2B5EF4-FFF2-40B4-BE49-F238E27FC236}">
                <a16:creationId xmlns:a16="http://schemas.microsoft.com/office/drawing/2014/main" id="{1D458D9B-B886-9545-9F7B-6BD0D3142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80" y="1915712"/>
            <a:ext cx="3390085" cy="16849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Picture 16" descr="Graphical user interface, text, application&#10;&#10;Description automatically generated">
            <a:extLst>
              <a:ext uri="{FF2B5EF4-FFF2-40B4-BE49-F238E27FC236}">
                <a16:creationId xmlns:a16="http://schemas.microsoft.com/office/drawing/2014/main" id="{E98825E8-E20B-6046-B4CB-0BF2C9265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999" y="2373075"/>
            <a:ext cx="3251743" cy="19099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Content Placeholder 7" descr="Graphical user interface, text, application&#10;&#10;Description automatically generated">
            <a:extLst>
              <a:ext uri="{FF2B5EF4-FFF2-40B4-BE49-F238E27FC236}">
                <a16:creationId xmlns:a16="http://schemas.microsoft.com/office/drawing/2014/main" id="{AA2DB966-44D3-0F41-B884-AB49611354A3}"/>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688" t="15" r="7584" b="11404"/>
          <a:stretch/>
        </p:blipFill>
        <p:spPr>
          <a:xfrm>
            <a:off x="1689734" y="2924944"/>
            <a:ext cx="2905685" cy="1902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8F1F20BE-770C-E64B-AC1A-5C3A37E1D62E}"/>
              </a:ext>
            </a:extLst>
          </p:cNvPr>
          <p:cNvSpPr>
            <a:spLocks noGrp="1"/>
          </p:cNvSpPr>
          <p:nvPr>
            <p:ph type="sldNum" sz="quarter" idx="12"/>
          </p:nvPr>
        </p:nvSpPr>
        <p:spPr/>
        <p:txBody>
          <a:bodyPr>
            <a:normAutofit/>
          </a:bodyPr>
          <a:lstStyle/>
          <a:p>
            <a:pPr>
              <a:spcAft>
                <a:spcPts val="600"/>
              </a:spcAft>
            </a:pPr>
            <a:fld id="{EB0C8133-AF5C-49AA-B844-F6668C19F3DF}" type="slidenum">
              <a:rPr lang="en-GB" sz="1000">
                <a:solidFill>
                  <a:prstClr val="black">
                    <a:tint val="75000"/>
                  </a:prstClr>
                </a:solidFill>
              </a:rPr>
              <a:pPr>
                <a:spcAft>
                  <a:spcPts val="600"/>
                </a:spcAft>
              </a:pPr>
              <a:t>29</a:t>
            </a:fld>
            <a:endParaRPr lang="en-GB" sz="1000">
              <a:solidFill>
                <a:prstClr val="black">
                  <a:tint val="75000"/>
                </a:prstClr>
              </a:solidFill>
            </a:endParaRPr>
          </a:p>
        </p:txBody>
      </p:sp>
      <p:sp>
        <p:nvSpPr>
          <p:cNvPr id="14" name="TextBox 13">
            <a:extLst>
              <a:ext uri="{FF2B5EF4-FFF2-40B4-BE49-F238E27FC236}">
                <a16:creationId xmlns:a16="http://schemas.microsoft.com/office/drawing/2014/main" id="{6AB06D5D-1725-5149-80D6-153B1C7E298A}"/>
              </a:ext>
            </a:extLst>
          </p:cNvPr>
          <p:cNvSpPr txBox="1"/>
          <p:nvPr/>
        </p:nvSpPr>
        <p:spPr>
          <a:xfrm>
            <a:off x="1536008" y="381961"/>
            <a:ext cx="6071983" cy="646331"/>
          </a:xfrm>
          <a:prstGeom prst="rect">
            <a:avLst/>
          </a:prstGeom>
          <a:noFill/>
        </p:spPr>
        <p:txBody>
          <a:bodyPr wrap="none" rtlCol="0">
            <a:spAutoFit/>
          </a:bodyPr>
          <a:lstStyle/>
          <a:p>
            <a:pPr algn="ctr"/>
            <a:r>
              <a:rPr lang="en-US" sz="3600" dirty="0"/>
              <a:t>The Papers, The Data, The Plots</a:t>
            </a:r>
          </a:p>
        </p:txBody>
      </p:sp>
      <p:sp>
        <p:nvSpPr>
          <p:cNvPr id="3" name="TextBox 2">
            <a:extLst>
              <a:ext uri="{FF2B5EF4-FFF2-40B4-BE49-F238E27FC236}">
                <a16:creationId xmlns:a16="http://schemas.microsoft.com/office/drawing/2014/main" id="{31602D71-2258-3147-98AE-5193BADE1509}"/>
              </a:ext>
            </a:extLst>
          </p:cNvPr>
          <p:cNvSpPr txBox="1"/>
          <p:nvPr/>
        </p:nvSpPr>
        <p:spPr>
          <a:xfrm>
            <a:off x="5209388" y="3785407"/>
            <a:ext cx="3251044" cy="646331"/>
          </a:xfrm>
          <a:prstGeom prst="rect">
            <a:avLst/>
          </a:prstGeom>
          <a:noFill/>
        </p:spPr>
        <p:txBody>
          <a:bodyPr wrap="square" rtlCol="0">
            <a:spAutoFit/>
          </a:bodyPr>
          <a:lstStyle/>
          <a:p>
            <a:r>
              <a:rPr lang="en-US" dirty="0"/>
              <a:t>https://</a:t>
            </a:r>
            <a:r>
              <a:rPr lang="en-US" dirty="0" err="1"/>
              <a:t>github.com</a:t>
            </a:r>
            <a:r>
              <a:rPr lang="en-US" dirty="0"/>
              <a:t>/</a:t>
            </a:r>
            <a:r>
              <a:rPr lang="en-US" dirty="0" err="1"/>
              <a:t>MollySQuinn</a:t>
            </a:r>
            <a:r>
              <a:rPr lang="en-US" dirty="0"/>
              <a:t>/</a:t>
            </a:r>
            <a:r>
              <a:rPr lang="en-US" dirty="0" err="1"/>
              <a:t>interactive_unexpected_events</a:t>
            </a:r>
            <a:endParaRPr lang="en-US" dirty="0"/>
          </a:p>
        </p:txBody>
      </p:sp>
      <p:grpSp>
        <p:nvGrpSpPr>
          <p:cNvPr id="7" name="Group 6">
            <a:extLst>
              <a:ext uri="{FF2B5EF4-FFF2-40B4-BE49-F238E27FC236}">
                <a16:creationId xmlns:a16="http://schemas.microsoft.com/office/drawing/2014/main" id="{E6AE3FB3-2C18-4947-80B2-3678B1AE852D}"/>
              </a:ext>
            </a:extLst>
          </p:cNvPr>
          <p:cNvGrpSpPr/>
          <p:nvPr/>
        </p:nvGrpSpPr>
        <p:grpSpPr>
          <a:xfrm>
            <a:off x="5263301" y="5587419"/>
            <a:ext cx="3191451" cy="377570"/>
            <a:chOff x="1257979" y="5794151"/>
            <a:chExt cx="3191451" cy="377570"/>
          </a:xfrm>
        </p:grpSpPr>
        <p:sp>
          <p:nvSpPr>
            <p:cNvPr id="2" name="TextBox 1">
              <a:extLst>
                <a:ext uri="{FF2B5EF4-FFF2-40B4-BE49-F238E27FC236}">
                  <a16:creationId xmlns:a16="http://schemas.microsoft.com/office/drawing/2014/main" id="{EE702B71-2D5D-2A44-B197-E24E02536738}"/>
                </a:ext>
              </a:extLst>
            </p:cNvPr>
            <p:cNvSpPr txBox="1"/>
            <p:nvPr/>
          </p:nvSpPr>
          <p:spPr>
            <a:xfrm>
              <a:off x="1627311" y="5794151"/>
              <a:ext cx="2822119" cy="369332"/>
            </a:xfrm>
            <a:prstGeom prst="rect">
              <a:avLst/>
            </a:prstGeom>
            <a:noFill/>
          </p:spPr>
          <p:txBody>
            <a:bodyPr wrap="none" rtlCol="0">
              <a:spAutoFit/>
            </a:bodyPr>
            <a:lstStyle/>
            <a:p>
              <a:r>
                <a:rPr lang="en-US" dirty="0" err="1"/>
                <a:t>molly.quinn@ucdconnect.ie</a:t>
              </a:r>
              <a:endParaRPr lang="en-US" dirty="0"/>
            </a:p>
          </p:txBody>
        </p:sp>
        <p:pic>
          <p:nvPicPr>
            <p:cNvPr id="6" name="Graphic 5" descr="Envelope with solid fill">
              <a:extLst>
                <a:ext uri="{FF2B5EF4-FFF2-40B4-BE49-F238E27FC236}">
                  <a16:creationId xmlns:a16="http://schemas.microsoft.com/office/drawing/2014/main" id="{4E69A6BF-E6A7-F44B-8951-540750D014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7979" y="5802389"/>
              <a:ext cx="369332" cy="369332"/>
            </a:xfrm>
            <a:prstGeom prst="rect">
              <a:avLst/>
            </a:prstGeom>
          </p:spPr>
        </p:pic>
      </p:grpSp>
    </p:spTree>
    <p:extLst>
      <p:ext uri="{BB962C8B-B14F-4D97-AF65-F5344CB8AC3E}">
        <p14:creationId xmlns:p14="http://schemas.microsoft.com/office/powerpoint/2010/main" val="351372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DE4334-8FAD-8D48-80CD-62755D7EE8F7}"/>
              </a:ext>
            </a:extLst>
          </p:cNvPr>
          <p:cNvSpPr>
            <a:spLocks noGrp="1"/>
          </p:cNvSpPr>
          <p:nvPr>
            <p:ph idx="1"/>
          </p:nvPr>
        </p:nvSpPr>
        <p:spPr>
          <a:xfrm>
            <a:off x="3275856" y="5700688"/>
            <a:ext cx="5422200" cy="544513"/>
          </a:xfrm>
        </p:spPr>
        <p:txBody>
          <a:bodyPr>
            <a:normAutofit/>
          </a:bodyPr>
          <a:lstStyle/>
          <a:p>
            <a:pPr marL="0" indent="0">
              <a:buNone/>
            </a:pPr>
            <a:r>
              <a:rPr lang="en-IE" sz="2400" dirty="0">
                <a:hlinkClick r:id="rId3"/>
              </a:rPr>
              <a:t>http://dx.doi.org/10.17632/kkt999sn7b.1</a:t>
            </a:r>
            <a:endParaRPr lang="en-US" sz="2400" dirty="0"/>
          </a:p>
        </p:txBody>
      </p:sp>
      <p:sp>
        <p:nvSpPr>
          <p:cNvPr id="3" name="Slide Number Placeholder 2">
            <a:extLst>
              <a:ext uri="{FF2B5EF4-FFF2-40B4-BE49-F238E27FC236}">
                <a16:creationId xmlns:a16="http://schemas.microsoft.com/office/drawing/2014/main" id="{D095C2BB-E33C-3D45-BCC4-AFA1DD20763D}"/>
              </a:ext>
            </a:extLst>
          </p:cNvPr>
          <p:cNvSpPr>
            <a:spLocks noGrp="1"/>
          </p:cNvSpPr>
          <p:nvPr>
            <p:ph type="sldNum" sz="quarter" idx="12"/>
          </p:nvPr>
        </p:nvSpPr>
        <p:spPr/>
        <p:txBody>
          <a:bodyPr/>
          <a:lstStyle/>
          <a:p>
            <a:fld id="{6D7AA54E-D7EA-43EE-B044-DE57DECF79F2}" type="slidenum">
              <a:rPr lang="en-IE" smtClean="0"/>
              <a:t>3</a:t>
            </a:fld>
            <a:endParaRPr lang="en-IE" dirty="0"/>
          </a:p>
        </p:txBody>
      </p:sp>
      <p:pic>
        <p:nvPicPr>
          <p:cNvPr id="8" name="Picture 7" descr="Graphical user interface, text, application&#10;&#10;Description automatically generated">
            <a:extLst>
              <a:ext uri="{FF2B5EF4-FFF2-40B4-BE49-F238E27FC236}">
                <a16:creationId xmlns:a16="http://schemas.microsoft.com/office/drawing/2014/main" id="{B12CF572-3BF5-9D41-9116-7068058C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620688"/>
            <a:ext cx="8648700" cy="5080000"/>
          </a:xfrm>
          <a:prstGeom prst="rect">
            <a:avLst/>
          </a:prstGeom>
        </p:spPr>
      </p:pic>
    </p:spTree>
    <p:extLst>
      <p:ext uri="{BB962C8B-B14F-4D97-AF65-F5344CB8AC3E}">
        <p14:creationId xmlns:p14="http://schemas.microsoft.com/office/powerpoint/2010/main" val="2699734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4427-9D94-BB4B-B317-FFC4A534B8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EF1E80-35AA-C24D-8259-F22D1FC9D95E}"/>
              </a:ext>
            </a:extLst>
          </p:cNvPr>
          <p:cNvSpPr>
            <a:spLocks noGrp="1"/>
          </p:cNvSpPr>
          <p:nvPr>
            <p:ph idx="1"/>
          </p:nvPr>
        </p:nvSpPr>
        <p:spPr/>
        <p:txBody>
          <a:bodyPr>
            <a:normAutofit fontScale="70000" lnSpcReduction="20000"/>
          </a:bodyPr>
          <a:lstStyle/>
          <a:p>
            <a:r>
              <a:rPr lang="en-IE" dirty="0">
                <a:solidFill>
                  <a:schemeClr val="tx1"/>
                </a:solidFill>
              </a:rPr>
              <a:t>Taylor, S. E. (1991). </a:t>
            </a:r>
            <a:r>
              <a:rPr lang="en-IE" dirty="0" err="1">
                <a:solidFill>
                  <a:schemeClr val="tx1"/>
                </a:solidFill>
              </a:rPr>
              <a:t>Asymetrical</a:t>
            </a:r>
            <a:r>
              <a:rPr lang="en-IE" dirty="0">
                <a:solidFill>
                  <a:schemeClr val="tx1"/>
                </a:solidFill>
              </a:rPr>
              <a:t> effects of positive and negative events: The mobilization-minimization hypothesis. </a:t>
            </a:r>
            <a:r>
              <a:rPr lang="en-IE" i="1" dirty="0">
                <a:solidFill>
                  <a:schemeClr val="tx1"/>
                </a:solidFill>
              </a:rPr>
              <a:t>Psychological Bulletin, 110</a:t>
            </a:r>
            <a:r>
              <a:rPr lang="en-IE" dirty="0">
                <a:solidFill>
                  <a:schemeClr val="tx1"/>
                </a:solidFill>
              </a:rPr>
              <a:t>(1), 67–85.</a:t>
            </a:r>
          </a:p>
          <a:p>
            <a:r>
              <a:rPr lang="en-IE" dirty="0">
                <a:solidFill>
                  <a:schemeClr val="tx1"/>
                </a:solidFill>
              </a:rPr>
              <a:t>Baumeister, R. F., </a:t>
            </a:r>
            <a:r>
              <a:rPr lang="en-IE" dirty="0" err="1">
                <a:solidFill>
                  <a:schemeClr val="tx1"/>
                </a:solidFill>
              </a:rPr>
              <a:t>Bratslavsky</a:t>
            </a:r>
            <a:r>
              <a:rPr lang="en-IE" dirty="0">
                <a:solidFill>
                  <a:schemeClr val="tx1"/>
                </a:solidFill>
              </a:rPr>
              <a:t>, E., </a:t>
            </a:r>
            <a:r>
              <a:rPr lang="en-IE" dirty="0" err="1">
                <a:solidFill>
                  <a:schemeClr val="tx1"/>
                </a:solidFill>
              </a:rPr>
              <a:t>Finkenauer</a:t>
            </a:r>
            <a:r>
              <a:rPr lang="en-IE" dirty="0">
                <a:solidFill>
                  <a:schemeClr val="tx1"/>
                </a:solidFill>
              </a:rPr>
              <a:t>, C., &amp; </a:t>
            </a:r>
            <a:r>
              <a:rPr lang="en-IE" dirty="0" err="1">
                <a:solidFill>
                  <a:schemeClr val="tx1"/>
                </a:solidFill>
              </a:rPr>
              <a:t>Vohs</a:t>
            </a:r>
            <a:r>
              <a:rPr lang="en-IE" dirty="0">
                <a:solidFill>
                  <a:schemeClr val="tx1"/>
                </a:solidFill>
              </a:rPr>
              <a:t>, K. D. (2001). Bad is stronger than good. </a:t>
            </a:r>
            <a:r>
              <a:rPr lang="en-IE" i="1" dirty="0">
                <a:solidFill>
                  <a:schemeClr val="tx1"/>
                </a:solidFill>
              </a:rPr>
              <a:t>Review of General Psychology, 5(4</a:t>
            </a:r>
            <a:r>
              <a:rPr lang="en-IE" dirty="0">
                <a:solidFill>
                  <a:schemeClr val="tx1"/>
                </a:solidFill>
              </a:rPr>
              <a:t>), 323–370. </a:t>
            </a:r>
            <a:r>
              <a:rPr lang="en-IE" dirty="0">
                <a:solidFill>
                  <a:schemeClr val="tx1"/>
                </a:solidFill>
                <a:hlinkClick r:id="rId2"/>
              </a:rPr>
              <a:t>https://doi.org/10.1037//1089-2680.5.4.323</a:t>
            </a:r>
            <a:endParaRPr lang="en-IE" dirty="0">
              <a:solidFill>
                <a:schemeClr val="tx1"/>
              </a:solidFill>
            </a:endParaRPr>
          </a:p>
          <a:p>
            <a:r>
              <a:rPr lang="en-IE" dirty="0" err="1">
                <a:solidFill>
                  <a:schemeClr val="tx1"/>
                </a:solidFill>
              </a:rPr>
              <a:t>Rozin</a:t>
            </a:r>
            <a:endParaRPr lang="en-IE" dirty="0">
              <a:solidFill>
                <a:schemeClr val="tx1"/>
              </a:solidFill>
            </a:endParaRPr>
          </a:p>
          <a:p>
            <a:r>
              <a:rPr lang="en-IE" dirty="0" err="1"/>
              <a:t>Peeters</a:t>
            </a:r>
            <a:r>
              <a:rPr lang="en-IE" dirty="0"/>
              <a:t>, G. (1971). The positive‐negative asymmetry: On cognitive consistency and positivity bias. </a:t>
            </a:r>
            <a:r>
              <a:rPr lang="en-IE" i="1" dirty="0"/>
              <a:t>European Journal of Social Psychology</a:t>
            </a:r>
            <a:r>
              <a:rPr lang="en-IE" dirty="0"/>
              <a:t>, </a:t>
            </a:r>
            <a:r>
              <a:rPr lang="en-IE" i="1" dirty="0"/>
              <a:t>1</a:t>
            </a:r>
            <a:r>
              <a:rPr lang="en-IE" dirty="0"/>
              <a:t>(4), 455–474.</a:t>
            </a:r>
            <a:endParaRPr lang="en-US" dirty="0"/>
          </a:p>
          <a:p>
            <a:r>
              <a:rPr lang="en-IE" dirty="0"/>
              <a:t>Pulford, B. D., &amp; Colman, A. M. (1996). Overconfidence, base rates and outcome positivity/negativity of predicted events. </a:t>
            </a:r>
            <a:r>
              <a:rPr lang="en-IE" i="1" dirty="0"/>
              <a:t>British Journal of Psychology</a:t>
            </a:r>
            <a:r>
              <a:rPr lang="en-IE" dirty="0"/>
              <a:t>, </a:t>
            </a:r>
            <a:r>
              <a:rPr lang="en-IE" i="1" dirty="0"/>
              <a:t>87</a:t>
            </a:r>
            <a:r>
              <a:rPr lang="en-IE" dirty="0"/>
              <a:t>(3), 431–445.</a:t>
            </a:r>
          </a:p>
          <a:p>
            <a:r>
              <a:rPr lang="en-IE" dirty="0"/>
              <a:t>Singer, J., </a:t>
            </a:r>
            <a:r>
              <a:rPr lang="en-IE" dirty="0" err="1"/>
              <a:t>Rexhaj</a:t>
            </a:r>
            <a:r>
              <a:rPr lang="en-IE" dirty="0"/>
              <a:t>, B., &amp; Baddeley, J. (2007). Older, wiser, and happier? Comparing older adults’ and college students’ self-defining memories. </a:t>
            </a:r>
            <a:r>
              <a:rPr lang="en-IE" i="1" dirty="0"/>
              <a:t>Memory</a:t>
            </a:r>
            <a:r>
              <a:rPr lang="en-IE" dirty="0"/>
              <a:t>, </a:t>
            </a:r>
            <a:r>
              <a:rPr lang="en-IE" i="1" dirty="0"/>
              <a:t>15</a:t>
            </a:r>
            <a:r>
              <a:rPr lang="en-IE" dirty="0"/>
              <a:t>(8), 886-898</a:t>
            </a:r>
          </a:p>
          <a:p>
            <a:endParaRPr lang="en-IE" dirty="0">
              <a:solidFill>
                <a:schemeClr val="tx1"/>
              </a:solidFill>
            </a:endParaRPr>
          </a:p>
          <a:p>
            <a:endParaRPr lang="en-US" dirty="0"/>
          </a:p>
        </p:txBody>
      </p:sp>
      <p:sp>
        <p:nvSpPr>
          <p:cNvPr id="4" name="Footer Placeholder 3">
            <a:extLst>
              <a:ext uri="{FF2B5EF4-FFF2-40B4-BE49-F238E27FC236}">
                <a16:creationId xmlns:a16="http://schemas.microsoft.com/office/drawing/2014/main" id="{9E73626E-6C43-9343-9744-B64D707B73B2}"/>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7665D68-2F75-A246-9CF8-43B06FD330E2}"/>
              </a:ext>
            </a:extLst>
          </p:cNvPr>
          <p:cNvSpPr>
            <a:spLocks noGrp="1"/>
          </p:cNvSpPr>
          <p:nvPr>
            <p:ph type="sldNum" sz="quarter" idx="12"/>
          </p:nvPr>
        </p:nvSpPr>
        <p:spPr/>
        <p:txBody>
          <a:bodyPr/>
          <a:lstStyle/>
          <a:p>
            <a:fld id="{EB0C8133-AF5C-49AA-B844-F6668C19F3DF}" type="slidenum">
              <a:rPr lang="en-GB" smtClean="0"/>
              <a:pPr/>
              <a:t>30</a:t>
            </a:fld>
            <a:endParaRPr lang="en-GB" dirty="0"/>
          </a:p>
        </p:txBody>
      </p:sp>
    </p:spTree>
    <p:extLst>
      <p:ext uri="{BB962C8B-B14F-4D97-AF65-F5344CB8AC3E}">
        <p14:creationId xmlns:p14="http://schemas.microsoft.com/office/powerpoint/2010/main" val="420969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CCCF-F55A-4643-8D13-96E4CB237336}"/>
              </a:ext>
            </a:extLst>
          </p:cNvPr>
          <p:cNvSpPr>
            <a:spLocks noGrp="1"/>
          </p:cNvSpPr>
          <p:nvPr>
            <p:ph type="title"/>
          </p:nvPr>
        </p:nvSpPr>
        <p:spPr/>
        <p:txBody>
          <a:bodyPr/>
          <a:lstStyle/>
          <a:p>
            <a:r>
              <a:rPr lang="en-US" dirty="0"/>
              <a:t>Study 2 – Method</a:t>
            </a:r>
          </a:p>
        </p:txBody>
      </p:sp>
      <p:sp>
        <p:nvSpPr>
          <p:cNvPr id="3" name="Content Placeholder 2">
            <a:extLst>
              <a:ext uri="{FF2B5EF4-FFF2-40B4-BE49-F238E27FC236}">
                <a16:creationId xmlns:a16="http://schemas.microsoft.com/office/drawing/2014/main" id="{76EC1A38-383C-FB4F-8338-6064539758EF}"/>
              </a:ext>
            </a:extLst>
          </p:cNvPr>
          <p:cNvSpPr>
            <a:spLocks noGrp="1"/>
          </p:cNvSpPr>
          <p:nvPr>
            <p:ph idx="1"/>
          </p:nvPr>
        </p:nvSpPr>
        <p:spPr/>
        <p:txBody>
          <a:bodyPr>
            <a:normAutofit fontScale="92500" lnSpcReduction="10000"/>
          </a:bodyPr>
          <a:lstStyle/>
          <a:p>
            <a:r>
              <a:rPr lang="en-US" dirty="0"/>
              <a:t>20 Materials: Louise, Bob…</a:t>
            </a:r>
          </a:p>
          <a:p>
            <a:r>
              <a:rPr lang="en-US" dirty="0"/>
              <a:t>6 Conditions:</a:t>
            </a:r>
          </a:p>
          <a:p>
            <a:pPr lvl="1"/>
            <a:r>
              <a:rPr lang="en-US" dirty="0"/>
              <a:t>Unexpected, Unexpected-Bizarre,</a:t>
            </a:r>
          </a:p>
          <a:p>
            <a:pPr lvl="1"/>
            <a:r>
              <a:rPr lang="en-US" dirty="0"/>
              <a:t>Unexpected-Bad, Unexpected-Bad-Bizarre, </a:t>
            </a:r>
          </a:p>
          <a:p>
            <a:pPr lvl="1"/>
            <a:r>
              <a:rPr lang="en-US" dirty="0"/>
              <a:t>Unexpected-Good, Unexpected-Good-Bizarre</a:t>
            </a:r>
          </a:p>
          <a:p>
            <a:r>
              <a:rPr lang="en-US" dirty="0">
                <a:solidFill>
                  <a:schemeClr val="tx1">
                    <a:lumMod val="65000"/>
                    <a:lumOff val="35000"/>
                  </a:schemeClr>
                </a:solidFill>
              </a:rPr>
              <a:t>2 Sentence Order Conditions</a:t>
            </a:r>
          </a:p>
          <a:p>
            <a:pPr lvl="1"/>
            <a:r>
              <a:rPr lang="en-US" dirty="0">
                <a:solidFill>
                  <a:schemeClr val="tx1">
                    <a:lumMod val="65000"/>
                    <a:lumOff val="35000"/>
                  </a:schemeClr>
                </a:solidFill>
              </a:rPr>
              <a:t>Further action sentence or intermediate event sentence last</a:t>
            </a:r>
          </a:p>
          <a:p>
            <a:r>
              <a:rPr lang="en-US" dirty="0">
                <a:solidFill>
                  <a:schemeClr val="tx1">
                    <a:lumMod val="65000"/>
                    <a:lumOff val="35000"/>
                  </a:schemeClr>
                </a:solidFill>
              </a:rPr>
              <a:t>2 Comprehension Question Conditions</a:t>
            </a:r>
          </a:p>
          <a:p>
            <a:pPr lvl="1"/>
            <a:r>
              <a:rPr lang="en-US" dirty="0">
                <a:solidFill>
                  <a:schemeClr val="tx1">
                    <a:lumMod val="65000"/>
                    <a:lumOff val="35000"/>
                  </a:schemeClr>
                </a:solidFill>
              </a:rPr>
              <a:t>Comprehension question about the goal-sentence/intermediate-event</a:t>
            </a:r>
            <a:endParaRPr lang="en-US" dirty="0"/>
          </a:p>
          <a:p>
            <a:r>
              <a:rPr lang="en-US" dirty="0"/>
              <a:t>N = 257 generating </a:t>
            </a:r>
            <a:r>
              <a:rPr lang="en-IE" dirty="0"/>
              <a:t>5,140</a:t>
            </a:r>
            <a:r>
              <a:rPr lang="en-US" dirty="0"/>
              <a:t> unexpected-event responses</a:t>
            </a:r>
          </a:p>
        </p:txBody>
      </p:sp>
      <p:sp>
        <p:nvSpPr>
          <p:cNvPr id="4" name="Footer Placeholder 3">
            <a:extLst>
              <a:ext uri="{FF2B5EF4-FFF2-40B4-BE49-F238E27FC236}">
                <a16:creationId xmlns:a16="http://schemas.microsoft.com/office/drawing/2014/main" id="{47CC4D09-2B2A-1A4E-AA93-0614F49EEFCC}"/>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C68E162-1608-CC49-8982-B170D9E38F76}"/>
              </a:ext>
            </a:extLst>
          </p:cNvPr>
          <p:cNvSpPr>
            <a:spLocks noGrp="1"/>
          </p:cNvSpPr>
          <p:nvPr>
            <p:ph type="sldNum" sz="quarter" idx="12"/>
          </p:nvPr>
        </p:nvSpPr>
        <p:spPr/>
        <p:txBody>
          <a:bodyPr/>
          <a:lstStyle/>
          <a:p>
            <a:fld id="{EB0C8133-AF5C-49AA-B844-F6668C19F3DF}" type="slidenum">
              <a:rPr lang="en-GB" smtClean="0"/>
              <a:pPr/>
              <a:t>31</a:t>
            </a:fld>
            <a:endParaRPr lang="en-GB" dirty="0"/>
          </a:p>
        </p:txBody>
      </p:sp>
    </p:spTree>
    <p:extLst>
      <p:ext uri="{BB962C8B-B14F-4D97-AF65-F5344CB8AC3E}">
        <p14:creationId xmlns:p14="http://schemas.microsoft.com/office/powerpoint/2010/main" val="195454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5852CE16-DD24-D847-8313-EBDDC9615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93818"/>
            <a:ext cx="6986478" cy="6270363"/>
          </a:xfrm>
          <a:prstGeom prst="rect">
            <a:avLst/>
          </a:prstGeom>
        </p:spPr>
      </p:pic>
      <p:sp>
        <p:nvSpPr>
          <p:cNvPr id="5" name="Slide Number Placeholder 4">
            <a:extLst>
              <a:ext uri="{FF2B5EF4-FFF2-40B4-BE49-F238E27FC236}">
                <a16:creationId xmlns:a16="http://schemas.microsoft.com/office/drawing/2014/main" id="{43FD0D2A-5A2E-CD44-9D50-5626CA11B813}"/>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EB0C8133-AF5C-49AA-B844-F6668C19F3DF}" type="slidenum">
              <a:rPr lang="en-US" smtClean="0"/>
              <a:pPr defTabSz="914400">
                <a:spcAft>
                  <a:spcPts val="600"/>
                </a:spcAft>
              </a:pPr>
              <a:t>32</a:t>
            </a:fld>
            <a:endParaRPr lang="en-US"/>
          </a:p>
        </p:txBody>
      </p:sp>
    </p:spTree>
    <p:extLst>
      <p:ext uri="{BB962C8B-B14F-4D97-AF65-F5344CB8AC3E}">
        <p14:creationId xmlns:p14="http://schemas.microsoft.com/office/powerpoint/2010/main" val="16299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268"/>
            <a:ext cx="8229600" cy="1143000"/>
          </a:xfrm>
        </p:spPr>
        <p:txBody>
          <a:bodyPr/>
          <a:lstStyle/>
          <a:p>
            <a:r>
              <a:rPr lang="en-IE" b="1" dirty="0"/>
              <a:t>Outline</a:t>
            </a:r>
          </a:p>
        </p:txBody>
      </p:sp>
      <p:sp>
        <p:nvSpPr>
          <p:cNvPr id="8" name="Content Placeholder 2"/>
          <p:cNvSpPr txBox="1">
            <a:spLocks/>
          </p:cNvSpPr>
          <p:nvPr/>
        </p:nvSpPr>
        <p:spPr>
          <a:xfrm>
            <a:off x="457200" y="1912268"/>
            <a:ext cx="8229600" cy="37489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10000"/>
              </a:lnSpc>
            </a:pPr>
            <a:r>
              <a:rPr lang="en-IE" sz="2800" dirty="0"/>
              <a:t>Predicting Unexpected Events </a:t>
            </a:r>
          </a:p>
          <a:p>
            <a:pPr>
              <a:lnSpc>
                <a:spcPct val="210000"/>
              </a:lnSpc>
            </a:pPr>
            <a:r>
              <a:rPr lang="en-IE" sz="2800" dirty="0"/>
              <a:t>Experiments on the Valence of Unexpected Events</a:t>
            </a:r>
          </a:p>
          <a:p>
            <a:pPr>
              <a:lnSpc>
                <a:spcPct val="210000"/>
              </a:lnSpc>
            </a:pPr>
            <a:r>
              <a:rPr lang="en-IE" sz="2800" dirty="0"/>
              <a:t>Conclusions &amp; Future Work</a:t>
            </a:r>
          </a:p>
        </p:txBody>
      </p:sp>
    </p:spTree>
    <p:extLst>
      <p:ext uri="{BB962C8B-B14F-4D97-AF65-F5344CB8AC3E}">
        <p14:creationId xmlns:p14="http://schemas.microsoft.com/office/powerpoint/2010/main" val="2892814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chemeClr val="tx1"/>
                </a:solidFill>
              </a:rPr>
              <a:t>Traffic is really bad here…</a:t>
            </a:r>
          </a:p>
          <a:p>
            <a:pPr marL="1200150" lvl="1" indent="-457200">
              <a:buFont typeface="System Font Regular"/>
              <a:buChar char="-"/>
            </a:pPr>
            <a:r>
              <a:rPr lang="en-US" sz="3000" dirty="0">
                <a:solidFill>
                  <a:schemeClr val="tx1"/>
                </a:solidFill>
              </a:rPr>
              <a:t>Buses are unsafe…</a:t>
            </a:r>
          </a:p>
          <a:p>
            <a:pPr marL="1200150" lvl="1" indent="-457200">
              <a:buFont typeface="System Font Regular"/>
              <a:buChar char="-"/>
            </a:pPr>
            <a:r>
              <a:rPr lang="en-US" sz="3000" dirty="0">
                <a:solidFill>
                  <a:schemeClr val="tx1"/>
                </a:solidFill>
              </a:rPr>
              <a:t>Taxi drivers are unreliable…</a:t>
            </a:r>
            <a:endParaRPr lang="en-US" sz="2800" dirty="0">
              <a:solidFill>
                <a:schemeClr val="tx1"/>
              </a:solidFill>
              <a:latin typeface="Ubuntu Light" panose="020B0304030602030204" pitchFamily="34" charset="0"/>
            </a:endParaRPr>
          </a:p>
          <a:p>
            <a:pPr marL="1200150" lvl="1" indent="-457200">
              <a:buFont typeface="System Font Regular"/>
              <a:buChar char="-"/>
            </a:pPr>
            <a:r>
              <a:rPr lang="en-US" sz="3000" dirty="0">
                <a:solidFill>
                  <a:schemeClr val="tx1"/>
                </a:solidFill>
                <a:latin typeface="Ubuntu Light" panose="020B0304030602030204" pitchFamily="34" charset="0"/>
              </a:rPr>
              <a:t>Police outriders escort me to the airport…</a:t>
            </a:r>
            <a:endParaRPr lang="en-US" sz="3000" dirty="0">
              <a:solidFill>
                <a:schemeClr val="tx1"/>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5</a:t>
            </a:fld>
            <a:endParaRPr lang="en-GB" dirty="0"/>
          </a:p>
        </p:txBody>
      </p:sp>
    </p:spTree>
    <p:extLst>
      <p:ext uri="{BB962C8B-B14F-4D97-AF65-F5344CB8AC3E}">
        <p14:creationId xmlns:p14="http://schemas.microsoft.com/office/powerpoint/2010/main" val="15902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Predicting Unexpected Events</a:t>
            </a:r>
          </a:p>
        </p:txBody>
      </p:sp>
      <p:sp>
        <p:nvSpPr>
          <p:cNvPr id="6" name="Content Placeholder 2">
            <a:extLst>
              <a:ext uri="{FF2B5EF4-FFF2-40B4-BE49-F238E27FC236}">
                <a16:creationId xmlns:a16="http://schemas.microsoft.com/office/drawing/2014/main" id="{D24F299A-9C17-7944-8C00-546FA8F41693}"/>
              </a:ext>
            </a:extLst>
          </p:cNvPr>
          <p:cNvSpPr>
            <a:spLocks noGrp="1"/>
          </p:cNvSpPr>
          <p:nvPr>
            <p:ph idx="1"/>
          </p:nvPr>
        </p:nvSpPr>
        <p:spPr>
          <a:xfrm>
            <a:off x="355599" y="2082800"/>
            <a:ext cx="8500533" cy="3578448"/>
          </a:xfrm>
        </p:spPr>
        <p:txBody>
          <a:bodyPr>
            <a:normAutofit/>
          </a:bodyPr>
          <a:lstStyle/>
          <a:p>
            <a:r>
              <a:rPr lang="en-US" sz="2800" i="1" dirty="0">
                <a:solidFill>
                  <a:schemeClr val="tx1"/>
                </a:solidFill>
              </a:rPr>
              <a:t>In a foreign city and worried about missing a flight?</a:t>
            </a:r>
          </a:p>
          <a:p>
            <a:pPr>
              <a:spcBef>
                <a:spcPts val="624"/>
              </a:spcBef>
            </a:pPr>
            <a:br>
              <a:rPr lang="en-US" sz="2800" u="sng" dirty="0">
                <a:solidFill>
                  <a:schemeClr val="tx1"/>
                </a:solidFill>
              </a:rPr>
            </a:br>
            <a:r>
              <a:rPr lang="en-US" sz="2800" dirty="0">
                <a:solidFill>
                  <a:schemeClr val="tx1"/>
                </a:solidFill>
              </a:rPr>
              <a:t>Q: </a:t>
            </a:r>
            <a:r>
              <a:rPr lang="en-US" sz="2800" i="1" dirty="0">
                <a:solidFill>
                  <a:schemeClr val="tx1"/>
                </a:solidFill>
              </a:rPr>
              <a:t>What unexpected things could occur?</a:t>
            </a:r>
          </a:p>
          <a:p>
            <a:pPr marL="1200150" lvl="1" indent="-457200">
              <a:buFont typeface="System Font Regular"/>
              <a:buChar char="-"/>
            </a:pPr>
            <a:r>
              <a:rPr lang="en-US" sz="3000" dirty="0">
                <a:solidFill>
                  <a:srgbClr val="FF0000"/>
                </a:solidFill>
              </a:rPr>
              <a:t>Traffic is really bad here…</a:t>
            </a:r>
          </a:p>
          <a:p>
            <a:pPr marL="1200150" lvl="1" indent="-457200">
              <a:buFont typeface="System Font Regular"/>
              <a:buChar char="-"/>
            </a:pPr>
            <a:r>
              <a:rPr lang="en-US" sz="3000" dirty="0">
                <a:solidFill>
                  <a:srgbClr val="FF0000"/>
                </a:solidFill>
              </a:rPr>
              <a:t>Buses are unsafe…</a:t>
            </a:r>
          </a:p>
          <a:p>
            <a:pPr marL="1200150" lvl="1" indent="-457200">
              <a:buFont typeface="System Font Regular"/>
              <a:buChar char="-"/>
            </a:pPr>
            <a:r>
              <a:rPr lang="en-US" sz="3000" dirty="0">
                <a:solidFill>
                  <a:srgbClr val="FF0000"/>
                </a:solidFill>
              </a:rPr>
              <a:t>Taxi drivers are unreliable…</a:t>
            </a:r>
            <a:endParaRPr lang="en-US" sz="2800" dirty="0">
              <a:solidFill>
                <a:srgbClr val="FF0000"/>
              </a:solidFill>
              <a:latin typeface="Ubuntu Light" panose="020B0304030602030204" pitchFamily="34" charset="0"/>
            </a:endParaRPr>
          </a:p>
          <a:p>
            <a:pPr marL="1200150" lvl="1" indent="-457200">
              <a:buFont typeface="System Font Regular"/>
              <a:buChar char="-"/>
            </a:pPr>
            <a:r>
              <a:rPr lang="en-US" sz="3000" dirty="0">
                <a:solidFill>
                  <a:srgbClr val="00B050"/>
                </a:solidFill>
                <a:latin typeface="Ubuntu Light" panose="020B0304030602030204" pitchFamily="34" charset="0"/>
              </a:rPr>
              <a:t>Police outriders ferry me to the airport…</a:t>
            </a:r>
            <a:endParaRPr lang="en-US" sz="3000" dirty="0">
              <a:solidFill>
                <a:srgbClr val="00B050"/>
              </a:solidFill>
            </a:endParaRPr>
          </a:p>
        </p:txBody>
      </p:sp>
      <p:sp>
        <p:nvSpPr>
          <p:cNvPr id="4" name="Footer Placeholder 3">
            <a:extLst>
              <a:ext uri="{FF2B5EF4-FFF2-40B4-BE49-F238E27FC236}">
                <a16:creationId xmlns:a16="http://schemas.microsoft.com/office/drawing/2014/main" id="{4DAD3E09-8FBA-724F-9270-30057CA6ABD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6</a:t>
            </a:fld>
            <a:endParaRPr lang="en-GB" dirty="0"/>
          </a:p>
        </p:txBody>
      </p:sp>
    </p:spTree>
    <p:extLst>
      <p:ext uri="{BB962C8B-B14F-4D97-AF65-F5344CB8AC3E}">
        <p14:creationId xmlns:p14="http://schemas.microsoft.com/office/powerpoint/2010/main" val="25501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1479-D570-774C-B15C-61235142C7DA}"/>
              </a:ext>
            </a:extLst>
          </p:cNvPr>
          <p:cNvSpPr>
            <a:spLocks noGrp="1"/>
          </p:cNvSpPr>
          <p:nvPr>
            <p:ph type="title"/>
          </p:nvPr>
        </p:nvSpPr>
        <p:spPr/>
        <p:txBody>
          <a:bodyPr/>
          <a:lstStyle/>
          <a:p>
            <a:r>
              <a:rPr lang="en-US" dirty="0"/>
              <a:t>What is “Unexpected”?</a:t>
            </a:r>
          </a:p>
        </p:txBody>
      </p:sp>
      <p:sp>
        <p:nvSpPr>
          <p:cNvPr id="3" name="Content Placeholder 2">
            <a:extLst>
              <a:ext uri="{FF2B5EF4-FFF2-40B4-BE49-F238E27FC236}">
                <a16:creationId xmlns:a16="http://schemas.microsoft.com/office/drawing/2014/main" id="{18492831-E0B2-7843-9FBE-FEF592C2B468}"/>
              </a:ext>
            </a:extLst>
          </p:cNvPr>
          <p:cNvSpPr>
            <a:spLocks noGrp="1"/>
          </p:cNvSpPr>
          <p:nvPr>
            <p:ph idx="1"/>
          </p:nvPr>
        </p:nvSpPr>
        <p:spPr>
          <a:xfrm>
            <a:off x="628650" y="2295328"/>
            <a:ext cx="7886700" cy="3456384"/>
          </a:xfrm>
        </p:spPr>
        <p:txBody>
          <a:bodyPr>
            <a:normAutofit/>
          </a:bodyPr>
          <a:lstStyle/>
          <a:p>
            <a:pPr marL="285750" indent="-285750">
              <a:buFont typeface="Arial" panose="020B0604020202020204" pitchFamily="34" charset="0"/>
              <a:buChar char="•"/>
            </a:pPr>
            <a:r>
              <a:rPr lang="en-US" sz="2800" dirty="0">
                <a:solidFill>
                  <a:schemeClr val="tx1"/>
                </a:solidFill>
              </a:rPr>
              <a:t>Subjective probability?</a:t>
            </a:r>
          </a:p>
          <a:p>
            <a:pPr marL="0" indent="0">
              <a:buNone/>
            </a:pPr>
            <a:endParaRPr lang="en-US" dirty="0"/>
          </a:p>
          <a:p>
            <a:pPr marL="285750" indent="-285750"/>
            <a:r>
              <a:rPr lang="en-US" dirty="0"/>
              <a:t>What things do people mutate in the unexpected?</a:t>
            </a:r>
          </a:p>
          <a:p>
            <a:pPr marL="0" indent="0">
              <a:buNone/>
            </a:pPr>
            <a:endParaRPr lang="en-US" dirty="0"/>
          </a:p>
          <a:p>
            <a:r>
              <a:rPr lang="en-US" dirty="0"/>
              <a:t>What is the valence of the event?</a:t>
            </a:r>
          </a:p>
        </p:txBody>
      </p:sp>
      <p:sp>
        <p:nvSpPr>
          <p:cNvPr id="4" name="Footer Placeholder 3">
            <a:extLst>
              <a:ext uri="{FF2B5EF4-FFF2-40B4-BE49-F238E27FC236}">
                <a16:creationId xmlns:a16="http://schemas.microsoft.com/office/drawing/2014/main" id="{6A3B752B-2F0B-1741-BEAE-998AEA1935D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5892ECC-4FB7-EC4C-8AE6-037B03139995}"/>
              </a:ext>
            </a:extLst>
          </p:cNvPr>
          <p:cNvSpPr>
            <a:spLocks noGrp="1"/>
          </p:cNvSpPr>
          <p:nvPr>
            <p:ph type="sldNum" sz="quarter" idx="12"/>
          </p:nvPr>
        </p:nvSpPr>
        <p:spPr/>
        <p:txBody>
          <a:bodyPr/>
          <a:lstStyle/>
          <a:p>
            <a:fld id="{EB0C8133-AF5C-49AA-B844-F6668C19F3DF}" type="slidenum">
              <a:rPr lang="en-GB" smtClean="0"/>
              <a:pPr/>
              <a:t>7</a:t>
            </a:fld>
            <a:endParaRPr lang="en-GB" dirty="0"/>
          </a:p>
        </p:txBody>
      </p:sp>
    </p:spTree>
    <p:extLst>
      <p:ext uri="{BB962C8B-B14F-4D97-AF65-F5344CB8AC3E}">
        <p14:creationId xmlns:p14="http://schemas.microsoft.com/office/powerpoint/2010/main" val="338954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6FFBC-191B-0846-BF34-FB8A732141E6}"/>
              </a:ext>
            </a:extLst>
          </p:cNvPr>
          <p:cNvSpPr>
            <a:spLocks noGrp="1"/>
          </p:cNvSpPr>
          <p:nvPr>
            <p:ph type="title"/>
          </p:nvPr>
        </p:nvSpPr>
        <p:spPr/>
        <p:txBody>
          <a:bodyPr>
            <a:normAutofit/>
          </a:bodyPr>
          <a:lstStyle/>
          <a:p>
            <a:r>
              <a:rPr lang="en-US" dirty="0"/>
              <a:t>Instructions</a:t>
            </a:r>
          </a:p>
        </p:txBody>
      </p:sp>
      <p:sp>
        <p:nvSpPr>
          <p:cNvPr id="3" name="Content Placeholder 2">
            <a:extLst>
              <a:ext uri="{FF2B5EF4-FFF2-40B4-BE49-F238E27FC236}">
                <a16:creationId xmlns:a16="http://schemas.microsoft.com/office/drawing/2014/main" id="{B253168E-2C3A-7447-A6BF-FF49EC75C15A}"/>
              </a:ext>
            </a:extLst>
          </p:cNvPr>
          <p:cNvSpPr>
            <a:spLocks noGrp="1"/>
          </p:cNvSpPr>
          <p:nvPr>
            <p:ph idx="1"/>
          </p:nvPr>
        </p:nvSpPr>
        <p:spPr/>
        <p:txBody>
          <a:bodyPr>
            <a:normAutofit/>
          </a:bodyPr>
          <a:lstStyle/>
          <a:p>
            <a:pPr algn="ctr"/>
            <a:endParaRPr lang="en-US" sz="2400" dirty="0">
              <a:solidFill>
                <a:schemeClr val="tx1"/>
              </a:solidFill>
            </a:endParaRPr>
          </a:p>
          <a:p>
            <a:r>
              <a:rPr lang="en-US" sz="2400" dirty="0">
                <a:solidFill>
                  <a:schemeClr val="tx1"/>
                </a:solidFill>
              </a:rPr>
              <a:t>“Something unexpected occurred…”			(UNEXP)</a:t>
            </a:r>
          </a:p>
          <a:p>
            <a:br>
              <a:rPr lang="en-US" sz="2400" dirty="0">
                <a:solidFill>
                  <a:schemeClr val="tx1"/>
                </a:solidFill>
              </a:rPr>
            </a:br>
            <a:r>
              <a:rPr lang="en-US" sz="2400" dirty="0">
                <a:solidFill>
                  <a:schemeClr val="tx1"/>
                </a:solidFill>
              </a:rPr>
              <a:t>“Something good and unexpected occurred…”	(UNEXP-GOOD)</a:t>
            </a:r>
          </a:p>
          <a:p>
            <a:br>
              <a:rPr lang="en-US" sz="2400" dirty="0">
                <a:solidFill>
                  <a:schemeClr val="tx1"/>
                </a:solidFill>
              </a:rPr>
            </a:br>
            <a:r>
              <a:rPr lang="en-US" sz="2400" dirty="0">
                <a:solidFill>
                  <a:schemeClr val="tx1"/>
                </a:solidFill>
              </a:rPr>
              <a:t>“Something bad and unexpected occurred…”	(UNEXP-BAD)</a:t>
            </a:r>
          </a:p>
          <a:p>
            <a:pPr algn="ctr"/>
            <a:endParaRPr lang="en-US" sz="2400" dirty="0">
              <a:solidFill>
                <a:schemeClr val="tx1"/>
              </a:solidFill>
            </a:endParaRPr>
          </a:p>
          <a:p>
            <a:pPr algn="ctr"/>
            <a:r>
              <a:rPr lang="en-US" sz="2400" dirty="0">
                <a:solidFill>
                  <a:schemeClr val="tx1"/>
                </a:solidFill>
              </a:rPr>
              <a:t>“What do you think happened?”</a:t>
            </a:r>
          </a:p>
        </p:txBody>
      </p:sp>
      <p:sp>
        <p:nvSpPr>
          <p:cNvPr id="5" name="Slide Number Placeholder 4">
            <a:extLst>
              <a:ext uri="{FF2B5EF4-FFF2-40B4-BE49-F238E27FC236}">
                <a16:creationId xmlns:a16="http://schemas.microsoft.com/office/drawing/2014/main" id="{93A8A58D-1D0C-9640-91DA-99322922710E}"/>
              </a:ext>
            </a:extLst>
          </p:cNvPr>
          <p:cNvSpPr>
            <a:spLocks noGrp="1"/>
          </p:cNvSpPr>
          <p:nvPr>
            <p:ph type="sldNum" sz="quarter" idx="12"/>
          </p:nvPr>
        </p:nvSpPr>
        <p:spPr/>
        <p:txBody>
          <a:bodyPr/>
          <a:lstStyle/>
          <a:p>
            <a:fld id="{EB0C8133-AF5C-49AA-B844-F6668C19F3DF}" type="slidenum">
              <a:rPr lang="en-GB" smtClean="0"/>
              <a:pPr/>
              <a:t>8</a:t>
            </a:fld>
            <a:endParaRPr lang="en-GB" dirty="0"/>
          </a:p>
        </p:txBody>
      </p:sp>
    </p:spTree>
    <p:extLst>
      <p:ext uri="{BB962C8B-B14F-4D97-AF65-F5344CB8AC3E}">
        <p14:creationId xmlns:p14="http://schemas.microsoft.com/office/powerpoint/2010/main" val="392293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Material Scenarios</a:t>
            </a:r>
          </a:p>
        </p:txBody>
      </p:sp>
      <p:graphicFrame>
        <p:nvGraphicFramePr>
          <p:cNvPr id="8" name="Content Placeholder 3">
            <a:extLst>
              <a:ext uri="{FF2B5EF4-FFF2-40B4-BE49-F238E27FC236}">
                <a16:creationId xmlns:a16="http://schemas.microsoft.com/office/drawing/2014/main" id="{ED0BD40A-E39B-C741-9FD4-CF139EEB23D7}"/>
              </a:ext>
            </a:extLst>
          </p:cNvPr>
          <p:cNvGraphicFramePr>
            <a:graphicFrameLocks/>
          </p:cNvGraphicFramePr>
          <p:nvPr>
            <p:extLst>
              <p:ext uri="{D42A27DB-BD31-4B8C-83A1-F6EECF244321}">
                <p14:modId xmlns:p14="http://schemas.microsoft.com/office/powerpoint/2010/main" val="4266860245"/>
              </p:ext>
            </p:extLst>
          </p:nvPr>
        </p:nvGraphicFramePr>
        <p:xfrm>
          <a:off x="818895" y="1916832"/>
          <a:ext cx="7506209" cy="3889382"/>
        </p:xfrm>
        <a:graphic>
          <a:graphicData uri="http://schemas.openxmlformats.org/drawingml/2006/table">
            <a:tbl>
              <a:tblPr firstRow="1" bandRow="1">
                <a:tableStyleId>{2D5ABB26-0587-4C30-8999-92F81FD0307C}</a:tableStyleId>
              </a:tblPr>
              <a:tblGrid>
                <a:gridCol w="2312945">
                  <a:extLst>
                    <a:ext uri="{9D8B030D-6E8A-4147-A177-3AD203B41FA5}">
                      <a16:colId xmlns:a16="http://schemas.microsoft.com/office/drawing/2014/main" val="20000"/>
                    </a:ext>
                  </a:extLst>
                </a:gridCol>
                <a:gridCol w="5193264">
                  <a:extLst>
                    <a:ext uri="{9D8B030D-6E8A-4147-A177-3AD203B41FA5}">
                      <a16:colId xmlns:a16="http://schemas.microsoft.com/office/drawing/2014/main" val="20002"/>
                    </a:ext>
                  </a:extLst>
                </a:gridCol>
              </a:tblGrid>
              <a:tr h="5846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dirty="0"/>
                        <a:t>Sentence Type</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E" dirty="0"/>
                        <a:t>Scenario</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93550">
                <a:tc>
                  <a:txBody>
                    <a:bodyPr/>
                    <a:lstStyle/>
                    <a:p>
                      <a:pPr algn="r"/>
                      <a:r>
                        <a:rPr lang="en-IE" dirty="0"/>
                        <a:t>Goal</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l">
                        <a:buNone/>
                      </a:pPr>
                      <a:r>
                        <a:rPr lang="en-IE" dirty="0"/>
                        <a:t>Louise wants to shop at an expensive clothes store.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7121">
                <a:tc>
                  <a:txBody>
                    <a:bodyPr/>
                    <a:lstStyle/>
                    <a:p>
                      <a:pPr algn="r"/>
                      <a:r>
                        <a:rPr lang="en-IE" dirty="0"/>
                        <a:t>Intermediate Event</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t>She is wearing her favourite dress and matching shoes.</a:t>
                      </a:r>
                      <a:endParaRPr lang="en-I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647121">
                <a:tc>
                  <a:txBody>
                    <a:bodyPr/>
                    <a:lstStyle/>
                    <a:p>
                      <a:pPr algn="r"/>
                      <a:r>
                        <a:rPr lang="en-IE" dirty="0"/>
                        <a:t>Plan Step</a:t>
                      </a:r>
                    </a:p>
                  </a:txBody>
                  <a:tcPr anchor="ct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Louise draws money from the ATM.</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69784">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E" sz="1800" dirty="0">
                        <a:effectLst/>
                        <a:latin typeface="+mn-lt"/>
                        <a:ea typeface="Calibri"/>
                        <a:cs typeface="Times New Roman"/>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7447033"/>
                  </a:ext>
                </a:extLst>
              </a:tr>
              <a:tr h="647121">
                <a:tc>
                  <a:txBody>
                    <a:bodyPr/>
                    <a:lstStyle/>
                    <a:p>
                      <a:pPr algn="r"/>
                      <a:endParaRPr lang="en-IE" dirty="0"/>
                    </a:p>
                  </a:txBody>
                  <a:tcPr anchor="ctr">
                    <a:lnR w="12700" cap="flat" cmpd="sng" algn="ctr">
                      <a:solidFill>
                        <a:schemeClr val="tx1"/>
                      </a:solidFill>
                      <a:prstDash val="solid"/>
                      <a:round/>
                      <a:headEnd type="none" w="med" len="med"/>
                      <a:tailEnd type="none" w="med" len="med"/>
                    </a:lnR>
                  </a:tcPr>
                </a:tc>
                <a:tc>
                  <a:txBody>
                    <a:bodyPr/>
                    <a:lstStyle/>
                    <a:p>
                      <a:pPr marL="0" indent="0" algn="ctr">
                        <a:buNone/>
                      </a:pPr>
                      <a:r>
                        <a:rPr lang="en-IE" dirty="0"/>
                        <a:t>Something unexpected occurred. What do you think happened?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9660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12015</TotalTime>
  <Words>1926</Words>
  <Application>Microsoft Macintosh PowerPoint</Application>
  <PresentationFormat>On-screen Show (4:3)</PresentationFormat>
  <Paragraphs>284</Paragraphs>
  <Slides>32</Slides>
  <Notes>20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nyt-imperial</vt:lpstr>
      <vt:lpstr>System Font Regular</vt:lpstr>
      <vt:lpstr>Ubuntu</vt:lpstr>
      <vt:lpstr>Ubuntu Light</vt:lpstr>
      <vt:lpstr>Office Theme</vt:lpstr>
      <vt:lpstr>Factors Affecting Valence of Unexpected Events</vt:lpstr>
      <vt:lpstr>PowerPoint Presentation</vt:lpstr>
      <vt:lpstr>PowerPoint Presentation</vt:lpstr>
      <vt:lpstr>Outline</vt:lpstr>
      <vt:lpstr>Predicting Unexpected Events</vt:lpstr>
      <vt:lpstr>Predicting Unexpected Events</vt:lpstr>
      <vt:lpstr>What is “Unexpected”?</vt:lpstr>
      <vt:lpstr>Instructions</vt:lpstr>
      <vt:lpstr>Material Scenarios</vt:lpstr>
      <vt:lpstr>PowerPoint Presentation</vt:lpstr>
      <vt:lpstr>Some Example Responses</vt:lpstr>
      <vt:lpstr>Some Example Responses</vt:lpstr>
      <vt:lpstr>Study 1 - Method</vt:lpstr>
      <vt:lpstr>PowerPoint Presentation</vt:lpstr>
      <vt:lpstr>What leads to positive vs. negative unexpected events?</vt:lpstr>
      <vt:lpstr>PowerPoint Presentation</vt:lpstr>
      <vt:lpstr>PowerPoint Presentation</vt:lpstr>
      <vt:lpstr>Another Example:</vt:lpstr>
      <vt:lpstr>PowerPoint Presentation</vt:lpstr>
      <vt:lpstr>Some Example Responses</vt:lpstr>
      <vt:lpstr>Current Hypothesis: Valence Countering</vt:lpstr>
      <vt:lpstr>PowerPoint Presentation</vt:lpstr>
      <vt:lpstr>PowerPoint Presentation</vt:lpstr>
      <vt:lpstr>PowerPoint Presentation</vt:lpstr>
      <vt:lpstr>Study 3 – Method</vt:lpstr>
      <vt:lpstr>Study 3 – Material Example</vt:lpstr>
      <vt:lpstr>PowerPoint Presentation</vt:lpstr>
      <vt:lpstr>Conclusions </vt:lpstr>
      <vt:lpstr>PowerPoint Presentation</vt:lpstr>
      <vt:lpstr>References</vt:lpstr>
      <vt:lpstr>Study 2 – Method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briwal</dc:creator>
  <cp:lastModifiedBy>Molly Quinn</cp:lastModifiedBy>
  <cp:revision>244</cp:revision>
  <cp:lastPrinted>2019-07-16T17:41:00Z</cp:lastPrinted>
  <dcterms:created xsi:type="dcterms:W3CDTF">2018-08-22T13:50:38Z</dcterms:created>
  <dcterms:modified xsi:type="dcterms:W3CDTF">2021-12-09T23:34:10Z</dcterms:modified>
</cp:coreProperties>
</file>